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2" r:id="rId5"/>
    <p:sldId id="276" r:id="rId6"/>
    <p:sldId id="277" r:id="rId7"/>
    <p:sldId id="314" r:id="rId8"/>
    <p:sldId id="319" r:id="rId9"/>
    <p:sldId id="320" r:id="rId10"/>
    <p:sldId id="318" r:id="rId11"/>
    <p:sldId id="321" r:id="rId12"/>
    <p:sldId id="322" r:id="rId13"/>
    <p:sldId id="323" r:id="rId14"/>
    <p:sldId id="324" r:id="rId15"/>
    <p:sldId id="325" r:id="rId16"/>
    <p:sldId id="326" r:id="rId17"/>
    <p:sldId id="315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46992"/>
    <a:srgbClr val="AEC2D8"/>
    <a:srgbClr val="98432A"/>
    <a:srgbClr val="D84400"/>
    <a:srgbClr val="44678D"/>
    <a:srgbClr val="263E5A"/>
    <a:srgbClr val="D6E0EB"/>
    <a:srgbClr val="728D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879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5F8F8D-3A79-4A52-A69B-834D07848181}" type="datetime1">
              <a:rPr/>
              <a:pPr>
                <a:defRPr/>
              </a:pPr>
              <a:t>27.08.2024</a:t>
            </a:fld>
            <a:endParaRPr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4DEDED-CC51-43D1-B02A-43485924271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х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Образ слайда 8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lvl="0"/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Дата 10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7548BF7-6530-4FD4-9950-106CC5DDA476}" type="datetime1">
              <a:rPr/>
              <a:pPr>
                <a:defRPr/>
              </a:pPr>
              <a:t>27.08.2024</a:t>
            </a:fld>
            <a:endParaRPr dirty="0"/>
          </a:p>
        </p:txBody>
      </p:sp>
      <p:sp>
        <p:nvSpPr>
          <p:cNvPr id="12" name="Заметки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" name="Номер слайда 1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489A59F-9EBD-4AE8-9D07-20D8F74C25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7DAA6-CD2C-4A38-A717-A8FA46607A5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8EA49-BC05-4D28-B0E6-1B106D96EFE6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634FE-7DF9-404B-A141-3902BD5FC02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634FE-7DF9-404B-A141-3902BD5FC02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8EA49-BC05-4D28-B0E6-1B106D96EFE6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BAD91-0BA5-4CB6-B902-5EEA9453BBB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383055-4998-4945-9880-4CC4B9764CE7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BFB29-35F1-42F6-85ED-E7D9C06B1A9C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3105E-D340-4E30-BE2E-40319865439E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8EA49-BC05-4D28-B0E6-1B106D96EFE6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A5A555-C389-422F-AF90-72ED79413227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8EA49-BC05-4D28-B0E6-1B106D96EFE6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634FE-7DF9-404B-A141-3902BD5FC02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634FE-7DF9-404B-A141-3902BD5FC020}" type="slidenum">
              <a:rPr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2"/>
          <p:cNvCxnSpPr>
            <a:cxnSpLocks noChangeShapeType="1"/>
          </p:cNvCxnSpPr>
          <p:nvPr userDrawn="1"/>
        </p:nvCxnSpPr>
        <p:spPr bwMode="auto">
          <a:xfrm>
            <a:off x="1509713" y="4171950"/>
            <a:ext cx="0" cy="760413"/>
          </a:xfrm>
          <a:prstGeom prst="line">
            <a:avLst/>
          </a:prstGeom>
          <a:noFill/>
          <a:ln w="19050" algn="ctr">
            <a:solidFill>
              <a:srgbClr val="D84400"/>
            </a:solidFill>
            <a:miter lim="800000"/>
            <a:headEnd/>
            <a:tailEnd/>
          </a:ln>
        </p:spPr>
      </p:cxnSp>
      <p:sp>
        <p:nvSpPr>
          <p:cNvPr id="6" name="Полилиния: Фигура 11">
            <a:extLst>
              <a:ext uri="{FF2B5EF4-FFF2-40B4-BE49-F238E27FC236}"/>
            </a:extLst>
          </p:cNvPr>
          <p:cNvSpPr/>
          <p:nvPr userDrawn="1"/>
        </p:nvSpPr>
        <p:spPr>
          <a:xfrm>
            <a:off x="7440613" y="5568950"/>
            <a:ext cx="830262" cy="9493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27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800" b="0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7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толбцов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6">
            <a:extLst>
              <a:ext uri="{FF2B5EF4-FFF2-40B4-BE49-F238E27FC236}"/>
            </a:extLst>
          </p:cNvPr>
          <p:cNvSpPr/>
          <p:nvPr userDrawn="1"/>
        </p:nvSpPr>
        <p:spPr>
          <a:xfrm>
            <a:off x="2120900" y="2070100"/>
            <a:ext cx="1584325" cy="18415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4175125" y="2073275"/>
            <a:ext cx="1582738" cy="18415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олилиния: Фигура 8">
            <a:extLst>
              <a:ext uri="{FF2B5EF4-FFF2-40B4-BE49-F238E27FC236}"/>
            </a:extLst>
          </p:cNvPr>
          <p:cNvSpPr/>
          <p:nvPr userDrawn="1"/>
        </p:nvSpPr>
        <p:spPr>
          <a:xfrm>
            <a:off x="6308725" y="2063750"/>
            <a:ext cx="1582738" cy="184308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олилиния: Фигура 9">
            <a:extLst>
              <a:ext uri="{FF2B5EF4-FFF2-40B4-BE49-F238E27FC236}"/>
            </a:extLst>
          </p:cNvPr>
          <p:cNvSpPr/>
          <p:nvPr userDrawn="1"/>
        </p:nvSpPr>
        <p:spPr>
          <a:xfrm>
            <a:off x="8407400" y="2068513"/>
            <a:ext cx="1582738" cy="18415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5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2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lang="ru-RU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Заголовок презентации</a:t>
            </a:r>
          </a:p>
        </p:txBody>
      </p:sp>
      <p:sp>
        <p:nvSpPr>
          <p:cNvPr id="2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350D4437-4F0C-47AA-8340-C311D227E202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1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7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7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4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lang="ru-RU"/>
            </a:lvl1pPr>
          </a:lstStyle>
          <a:p>
            <a:r>
              <a:rPr lang="ru-RU" noProof="0" dirty="0"/>
              <a:t>Образец заголовка</a:t>
            </a:r>
          </a:p>
        </p:txBody>
      </p:sp>
      <p:sp>
        <p:nvSpPr>
          <p:cNvPr id="25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9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ru-RU"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Нижний колонтитул 1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rPr/>
              <a:t>Заголовок презентации</a:t>
            </a:r>
          </a:p>
        </p:txBody>
      </p:sp>
      <p:sp>
        <p:nvSpPr>
          <p:cNvPr id="14" name="Номер слайда 1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11C78B79-8285-4443-9A06-B20947661892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орма 25">
            <a:extLst>
              <a:ext uri="{FF2B5EF4-FFF2-40B4-BE49-F238E27FC236}"/>
            </a:extLst>
          </p:cNvPr>
          <p:cNvSpPr/>
          <p:nvPr userDrawn="1"/>
        </p:nvSpPr>
        <p:spPr>
          <a:xfrm>
            <a:off x="1295400" y="3040063"/>
            <a:ext cx="2374900" cy="273526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Полилиния: Фигура 26">
            <a:extLst>
              <a:ext uri="{FF2B5EF4-FFF2-40B4-BE49-F238E27FC236}"/>
            </a:extLst>
          </p:cNvPr>
          <p:cNvSpPr/>
          <p:nvPr userDrawn="1"/>
        </p:nvSpPr>
        <p:spPr>
          <a:xfrm>
            <a:off x="3670300" y="1676400"/>
            <a:ext cx="2376488" cy="273526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Полилиния: Фигура 27">
            <a:extLst>
              <a:ext uri="{FF2B5EF4-FFF2-40B4-BE49-F238E27FC236}"/>
            </a:extLst>
          </p:cNvPr>
          <p:cNvSpPr/>
          <p:nvPr userDrawn="1"/>
        </p:nvSpPr>
        <p:spPr>
          <a:xfrm>
            <a:off x="4865688" y="3722688"/>
            <a:ext cx="2374900" cy="273526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Полилиния: Фигура 28">
            <a:extLst>
              <a:ext uri="{FF2B5EF4-FFF2-40B4-BE49-F238E27FC236}"/>
            </a:extLst>
          </p:cNvPr>
          <p:cNvSpPr/>
          <p:nvPr userDrawn="1"/>
        </p:nvSpPr>
        <p:spPr>
          <a:xfrm>
            <a:off x="7245350" y="3725863"/>
            <a:ext cx="2374900" cy="273526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Полилиния: Фигура 29">
            <a:extLst>
              <a:ext uri="{FF2B5EF4-FFF2-40B4-BE49-F238E27FC236}"/>
            </a:extLst>
          </p:cNvPr>
          <p:cNvSpPr/>
          <p:nvPr userDrawn="1"/>
        </p:nvSpPr>
        <p:spPr>
          <a:xfrm>
            <a:off x="8440738" y="1676400"/>
            <a:ext cx="2374900" cy="273526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" name="Полилиния: Фигура 30">
            <a:extLst>
              <a:ext uri="{FF2B5EF4-FFF2-40B4-BE49-F238E27FC236}"/>
            </a:extLst>
          </p:cNvPr>
          <p:cNvSpPr/>
          <p:nvPr userDrawn="1"/>
        </p:nvSpPr>
        <p:spPr>
          <a:xfrm>
            <a:off x="1274763" y="1666875"/>
            <a:ext cx="7153275" cy="27368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" name="Полилиния: Фигура 31">
            <a:extLst>
              <a:ext uri="{FF2B5EF4-FFF2-40B4-BE49-F238E27FC236}"/>
            </a:extLst>
          </p:cNvPr>
          <p:cNvSpPr/>
          <p:nvPr userDrawn="1"/>
        </p:nvSpPr>
        <p:spPr>
          <a:xfrm>
            <a:off x="8440738" y="1677988"/>
            <a:ext cx="2373312" cy="2062162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Полилиния: Фигура 3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10715625" y="2243138"/>
            <a:ext cx="204788" cy="2365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1" name="Полилиния: Фигура 45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9534525" y="1571625"/>
            <a:ext cx="204788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2" name="Полилиния: Фигура 46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328025" y="2259013"/>
            <a:ext cx="204788" cy="2365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3" name="Полилиния: Фигура 47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8332788" y="3611563"/>
            <a:ext cx="204787" cy="2365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Полилиния: Фигура 48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7145338" y="4291013"/>
            <a:ext cx="204787" cy="2365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Полилиния: Фигура 49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5937250" y="3613150"/>
            <a:ext cx="204788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Полилиния: фигура 50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5951538" y="2251075"/>
            <a:ext cx="204787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7" name="Полилиния: фигура 51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4778375" y="1565275"/>
            <a:ext cx="204788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" name="Полилиния: Фигура 52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3565525" y="2247900"/>
            <a:ext cx="204788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9" name="Полилиния: фигура 53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3565525" y="3613150"/>
            <a:ext cx="204788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Полилиния: Фигура 5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2386013" y="2962275"/>
            <a:ext cx="204787" cy="2365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1" name="Полилиния: Фигура 55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1190625" y="3611563"/>
            <a:ext cx="203200" cy="2365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5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7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ru-RU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9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1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3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ru-RU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2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Название презентации</a:t>
            </a:r>
          </a:p>
        </p:txBody>
      </p:sp>
      <p:sp>
        <p:nvSpPr>
          <p:cNvPr id="33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A2473D81-A637-452D-BD95-3F1BE4B7EAB9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/>
            </a:extLst>
          </p:cNvPr>
          <p:cNvSpPr/>
          <p:nvPr userDrawn="1"/>
        </p:nvSpPr>
        <p:spPr>
          <a:xfrm>
            <a:off x="636588" y="5854700"/>
            <a:ext cx="2330450" cy="708025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олилиния: Фигура 19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769938" y="490538"/>
            <a:ext cx="1885950" cy="221297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лилиния: Фигура 2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782638" y="4057650"/>
            <a:ext cx="1887537" cy="221297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0" y="3709988"/>
            <a:ext cx="1157288" cy="1503362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одзаголовок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7" name="Рисунок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defPPr>
              <a:defRPr lang="ru-RU"/>
            </a:def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8" name="Подзаголовок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A5E369D0-AB3F-4086-A1A9-50608B407030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2860675"/>
            <a:ext cx="2360613" cy="3676650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1014413" y="5253038"/>
            <a:ext cx="1711325" cy="1593850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олилиния: Фигура 24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2632075" y="4699000"/>
            <a:ext cx="668338" cy="7842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бъек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Объек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latin typeface="Abadi" panose="020B0604020104020204" pitchFamily="34" charset="0"/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9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latin typeface="Abadi" panose="020B0604020104020204" pitchFamily="34" charset="0"/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21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800">
                <a:latin typeface="Abadi" panose="020B0604020104020204" pitchFamily="34" charset="0"/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C3BF8DE5-C0D1-41D6-8241-5D251225CC19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орма 25">
            <a:extLst>
              <a:ext uri="{FF2B5EF4-FFF2-40B4-BE49-F238E27FC236}"/>
            </a:extLst>
          </p:cNvPr>
          <p:cNvSpPr/>
          <p:nvPr userDrawn="1"/>
        </p:nvSpPr>
        <p:spPr>
          <a:xfrm flipH="1">
            <a:off x="7400925" y="4594225"/>
            <a:ext cx="1347788" cy="158115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: Фигура 11">
            <a:extLst>
              <a:ext uri="{FF2B5EF4-FFF2-40B4-BE49-F238E27FC236}"/>
            </a:extLst>
          </p:cNvPr>
          <p:cNvSpPr/>
          <p:nvPr userDrawn="1"/>
        </p:nvSpPr>
        <p:spPr>
          <a:xfrm>
            <a:off x="6521450" y="4773613"/>
            <a:ext cx="663575" cy="7588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18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Название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9B2EDB6E-1991-457D-8E5C-CC980A83EEFD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/>
            </a:extLst>
          </p:cNvPr>
          <p:cNvSpPr/>
          <p:nvPr userDrawn="1"/>
        </p:nvSpPr>
        <p:spPr>
          <a:xfrm>
            <a:off x="409575" y="12700"/>
            <a:ext cx="1455738" cy="1019175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Шестиугольник 15">
            <a:extLst>
              <a:ext uri="{FF2B5EF4-FFF2-40B4-BE49-F238E27FC236}"/>
            </a:extLst>
          </p:cNvPr>
          <p:cNvSpPr/>
          <p:nvPr userDrawn="1"/>
        </p:nvSpPr>
        <p:spPr>
          <a:xfrm>
            <a:off x="1579563" y="449263"/>
            <a:ext cx="1455737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Шестиугольник 17">
            <a:extLst>
              <a:ext uri="{FF2B5EF4-FFF2-40B4-BE49-F238E27FC236}"/>
            </a:extLst>
          </p:cNvPr>
          <p:cNvSpPr/>
          <p:nvPr userDrawn="1"/>
        </p:nvSpPr>
        <p:spPr>
          <a:xfrm>
            <a:off x="412750" y="1136650"/>
            <a:ext cx="1455738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Шестиугольник 19">
            <a:extLst>
              <a:ext uri="{FF2B5EF4-FFF2-40B4-BE49-F238E27FC236}"/>
            </a:extLst>
          </p:cNvPr>
          <p:cNvSpPr/>
          <p:nvPr userDrawn="1"/>
        </p:nvSpPr>
        <p:spPr>
          <a:xfrm>
            <a:off x="1579563" y="1812925"/>
            <a:ext cx="1455737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Шестиугольник 21">
            <a:extLst>
              <a:ext uri="{FF2B5EF4-FFF2-40B4-BE49-F238E27FC236}"/>
            </a:extLst>
          </p:cNvPr>
          <p:cNvSpPr/>
          <p:nvPr userDrawn="1"/>
        </p:nvSpPr>
        <p:spPr>
          <a:xfrm>
            <a:off x="3954463" y="4581525"/>
            <a:ext cx="1454150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/>
            </a:extLst>
          </p:cNvPr>
          <p:cNvSpPr/>
          <p:nvPr userDrawn="1"/>
        </p:nvSpPr>
        <p:spPr>
          <a:xfrm>
            <a:off x="3956050" y="5951538"/>
            <a:ext cx="1455738" cy="933450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Шестиугольник 27">
            <a:extLst>
              <a:ext uri="{FF2B5EF4-FFF2-40B4-BE49-F238E27FC236}"/>
            </a:extLst>
          </p:cNvPr>
          <p:cNvSpPr/>
          <p:nvPr userDrawn="1"/>
        </p:nvSpPr>
        <p:spPr>
          <a:xfrm>
            <a:off x="2784475" y="5245100"/>
            <a:ext cx="1455738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Шестиугольник 28">
            <a:extLst>
              <a:ext uri="{FF2B5EF4-FFF2-40B4-BE49-F238E27FC236}"/>
            </a:extLst>
          </p:cNvPr>
          <p:cNvSpPr/>
          <p:nvPr userDrawn="1"/>
        </p:nvSpPr>
        <p:spPr>
          <a:xfrm>
            <a:off x="2767013" y="3879850"/>
            <a:ext cx="1455737" cy="1266825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олилиния 15">
            <a:extLst>
              <a:ext uri="{FF2B5EF4-FFF2-40B4-BE49-F238E27FC236}"/>
            </a:extLst>
          </p:cNvPr>
          <p:cNvSpPr/>
          <p:nvPr userDrawn="1"/>
        </p:nvSpPr>
        <p:spPr>
          <a:xfrm>
            <a:off x="3175" y="447675"/>
            <a:ext cx="679450" cy="1266825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Шестиугольник 31">
            <a:extLst>
              <a:ext uri="{FF2B5EF4-FFF2-40B4-BE49-F238E27FC236}"/>
            </a:extLst>
          </p:cNvPr>
          <p:cNvSpPr/>
          <p:nvPr userDrawn="1"/>
        </p:nvSpPr>
        <p:spPr>
          <a:xfrm>
            <a:off x="1579563" y="3182938"/>
            <a:ext cx="1455737" cy="126682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олилиния 17">
            <a:extLst>
              <a:ext uri="{FF2B5EF4-FFF2-40B4-BE49-F238E27FC236}"/>
            </a:extLst>
          </p:cNvPr>
          <p:cNvSpPr/>
          <p:nvPr userDrawn="1"/>
        </p:nvSpPr>
        <p:spPr>
          <a:xfrm>
            <a:off x="6335713" y="5962650"/>
            <a:ext cx="1454150" cy="901700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олилиния 18">
            <a:extLst>
              <a:ext uri="{FF2B5EF4-FFF2-40B4-BE49-F238E27FC236}"/>
            </a:extLst>
          </p:cNvPr>
          <p:cNvSpPr/>
          <p:nvPr userDrawn="1"/>
        </p:nvSpPr>
        <p:spPr>
          <a:xfrm>
            <a:off x="-6350" y="1814513"/>
            <a:ext cx="696913" cy="1266825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29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30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31" name="Объек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21" name="Объек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0">
                <a:solidFill>
                  <a:schemeClr val="bg1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4">
            <a:extLst>
              <a:ext uri="{FF2B5EF4-FFF2-40B4-BE49-F238E27FC236}"/>
            </a:extLst>
          </p:cNvPr>
          <p:cNvSpPr/>
          <p:nvPr userDrawn="1"/>
        </p:nvSpPr>
        <p:spPr>
          <a:xfrm>
            <a:off x="6283325" y="525463"/>
            <a:ext cx="1912938" cy="213995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олилиния: Фигура 12">
            <a:extLst>
              <a:ext uri="{FF2B5EF4-FFF2-40B4-BE49-F238E27FC236}"/>
            </a:extLst>
          </p:cNvPr>
          <p:cNvSpPr/>
          <p:nvPr userDrawn="1"/>
        </p:nvSpPr>
        <p:spPr>
          <a:xfrm>
            <a:off x="8375650" y="496888"/>
            <a:ext cx="1912938" cy="2159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лилиния: Фигура 13">
            <a:extLst>
              <a:ext uri="{FF2B5EF4-FFF2-40B4-BE49-F238E27FC236}"/>
            </a:extLst>
          </p:cNvPr>
          <p:cNvSpPr/>
          <p:nvPr userDrawn="1"/>
        </p:nvSpPr>
        <p:spPr>
          <a:xfrm>
            <a:off x="7327900" y="2309813"/>
            <a:ext cx="1912938" cy="216058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лилиния: Фигура 14">
            <a:extLst>
              <a:ext uri="{FF2B5EF4-FFF2-40B4-BE49-F238E27FC236}"/>
            </a:extLst>
          </p:cNvPr>
          <p:cNvSpPr/>
          <p:nvPr userDrawn="1"/>
        </p:nvSpPr>
        <p:spPr>
          <a:xfrm>
            <a:off x="8375650" y="4095750"/>
            <a:ext cx="1912938" cy="2159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олилиния: фигура 15">
            <a:extLst>
              <a:ext uri="{FF2B5EF4-FFF2-40B4-BE49-F238E27FC236}"/>
            </a:extLst>
          </p:cNvPr>
          <p:cNvSpPr/>
          <p:nvPr userDrawn="1"/>
        </p:nvSpPr>
        <p:spPr>
          <a:xfrm>
            <a:off x="9402763" y="2309813"/>
            <a:ext cx="1914525" cy="216058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: Фигура 6">
            <a:extLst>
              <a:ext uri="{FF2B5EF4-FFF2-40B4-BE49-F238E27FC236}"/>
            </a:extLst>
          </p:cNvPr>
          <p:cNvSpPr/>
          <p:nvPr userDrawn="1"/>
        </p:nvSpPr>
        <p:spPr>
          <a:xfrm>
            <a:off x="630238" y="606425"/>
            <a:ext cx="1914525" cy="213995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/>
            </a:extLst>
          </p:cNvPr>
          <p:cNvSpPr/>
          <p:nvPr userDrawn="1"/>
        </p:nvSpPr>
        <p:spPr>
          <a:xfrm>
            <a:off x="10460038" y="506413"/>
            <a:ext cx="1731962" cy="2159000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олилиния 14">
            <a:extLst>
              <a:ext uri="{FF2B5EF4-FFF2-40B4-BE49-F238E27FC236}"/>
            </a:extLst>
          </p:cNvPr>
          <p:cNvSpPr/>
          <p:nvPr userDrawn="1"/>
        </p:nvSpPr>
        <p:spPr>
          <a:xfrm>
            <a:off x="11498263" y="2436813"/>
            <a:ext cx="698500" cy="1868487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олилиния 15">
            <a:extLst>
              <a:ext uri="{FF2B5EF4-FFF2-40B4-BE49-F238E27FC236}"/>
            </a:extLst>
          </p:cNvPr>
          <p:cNvSpPr/>
          <p:nvPr userDrawn="1"/>
        </p:nvSpPr>
        <p:spPr>
          <a:xfrm>
            <a:off x="10460038" y="4114800"/>
            <a:ext cx="1731962" cy="2159000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олилиния: Фигура 10">
            <a:extLst>
              <a:ext uri="{FF2B5EF4-FFF2-40B4-BE49-F238E27FC236}"/>
            </a:extLst>
          </p:cNvPr>
          <p:cNvSpPr/>
          <p:nvPr userDrawn="1"/>
        </p:nvSpPr>
        <p:spPr>
          <a:xfrm>
            <a:off x="5253038" y="2290763"/>
            <a:ext cx="1912937" cy="2159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олилиния: Фигура 11">
            <a:extLst>
              <a:ext uri="{FF2B5EF4-FFF2-40B4-BE49-F238E27FC236}"/>
            </a:extLst>
          </p:cNvPr>
          <p:cNvSpPr/>
          <p:nvPr userDrawn="1"/>
        </p:nvSpPr>
        <p:spPr>
          <a:xfrm>
            <a:off x="6310313" y="4056063"/>
            <a:ext cx="1912937" cy="216058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Заголовок 1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noProof="0" dirty="0"/>
              <a:t>Образец заголовка</a:t>
            </a:r>
          </a:p>
        </p:txBody>
      </p:sp>
      <p:sp>
        <p:nvSpPr>
          <p:cNvPr id="24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6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3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4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5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rPr/>
              <a:t>Заголовок презентации</a:t>
            </a:r>
          </a:p>
        </p:txBody>
      </p:sp>
      <p:sp>
        <p:nvSpPr>
          <p:cNvPr id="21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B6DB1B12-F031-46BA-A7EB-A1FF17A85680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Рисунок 2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dirty="0"/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5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E320-41C5-464B-8739-B6B1AEC358DB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  <p:sp>
        <p:nvSpPr>
          <p:cNvPr id="7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>
            <a:extLst>
              <a:ext uri="{FF2B5EF4-FFF2-40B4-BE49-F238E27FC236}"/>
            </a:extLst>
          </p:cNvPr>
          <p:cNvSpPr/>
          <p:nvPr userDrawn="1"/>
        </p:nvSpPr>
        <p:spPr>
          <a:xfrm rot="5400000">
            <a:off x="1308101" y="2005012"/>
            <a:ext cx="3594100" cy="2879725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ru-RU" sz="1800" b="1" cap="all" baseline="0">
                <a:solidFill>
                  <a:schemeClr val="tx2"/>
                </a:solidFill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tIns="457200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altLang="en-US" noProof="0"/>
          </a:p>
        </p:txBody>
      </p:sp>
      <p:sp>
        <p:nvSpPr>
          <p:cNvPr id="4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F4710E41-D805-4528-8F06-C7F9ACE366BA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онтент с оформ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5">
            <a:extLst>
              <a:ext uri="{FF2B5EF4-FFF2-40B4-BE49-F238E27FC236}"/>
            </a:extLst>
          </p:cNvPr>
          <p:cNvSpPr/>
          <p:nvPr userDrawn="1"/>
        </p:nvSpPr>
        <p:spPr>
          <a:xfrm>
            <a:off x="10550525" y="4665663"/>
            <a:ext cx="604838" cy="6810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 4">
            <a:extLst>
              <a:ext uri="{FF2B5EF4-FFF2-40B4-BE49-F238E27FC236}"/>
            </a:extLst>
          </p:cNvPr>
          <p:cNvSpPr/>
          <p:nvPr userDrawn="1"/>
        </p:nvSpPr>
        <p:spPr>
          <a:xfrm>
            <a:off x="10525125" y="5146675"/>
            <a:ext cx="1666875" cy="171132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: Фигура 11">
            <a:extLst>
              <a:ext uri="{FF2B5EF4-FFF2-40B4-BE49-F238E27FC236}"/>
            </a:extLst>
          </p:cNvPr>
          <p:cNvSpPr/>
          <p:nvPr userDrawn="1"/>
        </p:nvSpPr>
        <p:spPr>
          <a:xfrm>
            <a:off x="10177463" y="5346700"/>
            <a:ext cx="747712" cy="85725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аблица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altLang="en-US" noProof="0"/>
          </a:p>
        </p:txBody>
      </p:sp>
      <p:sp>
        <p:nvSpPr>
          <p:cNvPr id="7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Заголовок презентации</a:t>
            </a:r>
          </a:p>
        </p:txBody>
      </p:sp>
      <p:sp>
        <p:nvSpPr>
          <p:cNvPr id="8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0B78B7B3-5B13-4477-BC46-982A0AC15C2D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 5">
            <a:extLst>
              <a:ext uri="{FF2B5EF4-FFF2-40B4-BE49-F238E27FC236}"/>
            </a:extLst>
          </p:cNvPr>
          <p:cNvSpPr/>
          <p:nvPr userDrawn="1"/>
        </p:nvSpPr>
        <p:spPr>
          <a:xfrm>
            <a:off x="3843338" y="722313"/>
            <a:ext cx="1244600" cy="140493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: Фигура 6">
            <a:extLst>
              <a:ext uri="{FF2B5EF4-FFF2-40B4-BE49-F238E27FC236}"/>
            </a:extLst>
          </p:cNvPr>
          <p:cNvSpPr/>
          <p:nvPr userDrawn="1"/>
        </p:nvSpPr>
        <p:spPr>
          <a:xfrm>
            <a:off x="1223963" y="1436688"/>
            <a:ext cx="2857500" cy="327025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6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758825" y="3457575"/>
            <a:ext cx="1208088" cy="13811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олилиния: Фигура 11">
            <a:extLst>
              <a:ext uri="{FF2B5EF4-FFF2-40B4-BE49-F238E27FC236}"/>
            </a:extLst>
          </p:cNvPr>
          <p:cNvSpPr/>
          <p:nvPr userDrawn="1"/>
        </p:nvSpPr>
        <p:spPr>
          <a:xfrm>
            <a:off x="2917825" y="4662488"/>
            <a:ext cx="663575" cy="7588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Заголовок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ru-RU" sz="2700">
                <a:latin typeface="+mn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ru-RU" sz="1500" b="0">
                <a:solidFill>
                  <a:schemeClr val="accent2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Название презентации</a:t>
            </a:r>
          </a:p>
        </p:txBody>
      </p:sp>
      <p:sp>
        <p:nvSpPr>
          <p:cNvPr id="10" name="Номер слайда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9DFF915B-ACEA-4552-941B-52E624DD7120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участника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lang="ru-RU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52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21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19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ru-RU"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zh-CN" noProof="0" dirty="0"/>
          </a:p>
        </p:txBody>
      </p:sp>
      <p:sp>
        <p:nvSpPr>
          <p:cNvPr id="25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ru-RU" sz="1400" b="0">
                <a:solidFill>
                  <a:schemeClr val="bg1"/>
                </a:solidFill>
                <a:latin typeface="+mn-lt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r>
              <a:t>Заголовок презентации</a:t>
            </a:r>
          </a:p>
        </p:txBody>
      </p:sp>
      <p:sp>
        <p:nvSpPr>
          <p:cNvPr id="17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defPPr>
              <a:defRPr lang="ru-RU"/>
            </a:defPPr>
            <a:lvl1pPr>
              <a:defRPr/>
            </a:lvl1pPr>
          </a:lstStyle>
          <a:p>
            <a:pPr>
              <a:defRPr/>
            </a:pPr>
            <a:fld id="{507B41F4-532C-44F5-9974-54053E738A14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участников кома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defPPr>
              <a:defRPr lang="ru-RU"/>
            </a:def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39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1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3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 dirty="0"/>
          </a:p>
        </p:txBody>
      </p:sp>
      <p:sp>
        <p:nvSpPr>
          <p:cNvPr id="45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47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51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2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5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53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Щелкните значок, чтобы добавить фото</a:t>
            </a:r>
            <a:endParaRPr lang="ru-RU" altLang="en-US" noProof="0"/>
          </a:p>
        </p:txBody>
      </p:sp>
      <p:sp>
        <p:nvSpPr>
          <p:cNvPr id="59" name="Контент 47" descr="Щелкните значок, чтобы добавить фото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0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ru-RU" sz="1000"/>
            </a:lvl2pPr>
            <a:lvl3pPr>
              <a:defRPr lang="ru-RU" sz="900"/>
            </a:lvl3pPr>
            <a:lvl4pPr>
              <a:defRPr lang="ru-RU" sz="800"/>
            </a:lvl4pPr>
            <a:lvl5pPr>
              <a:defRPr lang="ru-RU" sz="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7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57C4-FDFE-4504-BA8E-062450F8D179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  <p:sp>
        <p:nvSpPr>
          <p:cNvPr id="2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7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нт 4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3463" y="6218238"/>
            <a:ext cx="4587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ru-RU"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795A7-F04A-470D-B55B-00A79ADE8137}" type="slidenum">
              <a:rPr altLang="zh-CN"/>
              <a:pPr>
                <a:defRPr/>
              </a:pPr>
              <a:t>‹#›</a:t>
            </a:fld>
            <a:endParaRPr altLang="zh-CN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изменить стили текста образца слайда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Заголовок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188" y="62182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Название презентации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3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84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chemeClr val="bg1"/>
          </a:solidFill>
          <a:latin typeface="+mj-lt"/>
          <a:ea typeface="Arial Black" pitchFamily="34" charset="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/>
          <p:cNvSpPr>
            <a:spLocks noGrp="1"/>
          </p:cNvSpPr>
          <p:nvPr>
            <p:ph type="title"/>
          </p:nvPr>
        </p:nvSpPr>
        <p:spPr>
          <a:xfrm>
            <a:off x="588433" y="821746"/>
            <a:ext cx="7127655" cy="3503083"/>
          </a:xfrm>
        </p:spPr>
        <p:txBody>
          <a:bodyPr/>
          <a:lstStyle/>
          <a:p>
            <a:pPr algn="ctr"/>
            <a:r>
              <a:rPr sz="3200" smtClean="0">
                <a:latin typeface="Times New Roman" pitchFamily="18" charset="0"/>
                <a:cs typeface="Times New Roman" pitchFamily="18" charset="0"/>
              </a:rPr>
              <a:t>"Квест-игра по правилам дорожного движения  </a:t>
            </a:r>
            <a:br>
              <a:rPr sz="3200" smtClean="0">
                <a:latin typeface="Times New Roman" pitchFamily="18" charset="0"/>
                <a:cs typeface="Times New Roman" pitchFamily="18" charset="0"/>
              </a:rPr>
            </a:br>
            <a:r>
              <a:rPr sz="3200" smtClean="0">
                <a:latin typeface="Times New Roman" pitchFamily="18" charset="0"/>
                <a:cs typeface="Times New Roman" pitchFamily="18" charset="0"/>
              </a:rPr>
              <a:t>"Мама, папа, 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 безопасная семья"</a:t>
            </a:r>
          </a:p>
        </p:txBody>
      </p:sp>
      <p:pic>
        <p:nvPicPr>
          <p:cNvPr id="16389" name="Фигура 31"/>
          <p:cNvPicPr>
            <a:picLocks noChangeAspect="1"/>
          </p:cNvPicPr>
          <p:nvPr/>
        </p:nvPicPr>
        <p:blipFill>
          <a:blip r:embed="rId3"/>
          <a:srcRect t="2554" b="2554"/>
          <a:stretch>
            <a:fillRect/>
          </a:stretch>
        </p:blipFill>
        <p:spPr bwMode="auto">
          <a:xfrm>
            <a:off x="6336672" y="3416060"/>
            <a:ext cx="1570037" cy="19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Фигура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3942" y="1160103"/>
            <a:ext cx="15700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8"/>
          <p:cNvSpPr txBox="1">
            <a:spLocks/>
          </p:cNvSpPr>
          <p:nvPr/>
        </p:nvSpPr>
        <p:spPr bwMode="auto">
          <a:xfrm>
            <a:off x="440268" y="209550"/>
            <a:ext cx="11209866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 15»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:\ФОТО\PHOTO-2025-06-10-21-14-01-3.jpg"/>
          <p:cNvPicPr/>
          <p:nvPr/>
        </p:nvPicPr>
        <p:blipFill>
          <a:blip r:embed="rId5"/>
          <a:srcRect l="7012" t="39141" r="2097"/>
          <a:stretch>
            <a:fillRect/>
          </a:stretch>
        </p:blipFill>
        <p:spPr bwMode="auto">
          <a:xfrm>
            <a:off x="8382073" y="3263900"/>
            <a:ext cx="3289227" cy="286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8"/>
          <p:cNvSpPr>
            <a:spLocks noGrp="1"/>
          </p:cNvSpPr>
          <p:nvPr>
            <p:ph type="body" sz="quarter" idx="28"/>
          </p:nvPr>
        </p:nvSpPr>
        <p:spPr>
          <a:xfrm>
            <a:off x="1540924" y="3765552"/>
            <a:ext cx="4847176" cy="12255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1600" u="sng" smtClean="0"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10.06.2025г.</a:t>
            </a:r>
          </a:p>
          <a:p>
            <a:pPr>
              <a:lnSpc>
                <a:spcPct val="150000"/>
              </a:lnSpc>
            </a:pPr>
            <a:r>
              <a:rPr sz="1600" u="sng" smtClean="0">
                <a:latin typeface="Times New Roman" pitchFamily="18" charset="0"/>
                <a:cs typeface="Times New Roman" pitchFamily="18" charset="0"/>
              </a:rPr>
              <a:t>Количество участников: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 20 человек</a:t>
            </a:r>
          </a:p>
          <a:p>
            <a:pPr>
              <a:lnSpc>
                <a:spcPct val="150000"/>
              </a:lnSpc>
            </a:pPr>
            <a:r>
              <a:rPr sz="1600" u="sng" smtClean="0">
                <a:latin typeface="Times New Roman" pitchFamily="18" charset="0"/>
                <a:cs typeface="Times New Roman" pitchFamily="18" charset="0"/>
              </a:rPr>
              <a:t>Формат: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 команды проходят несколько тематических станций с заданиями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092112" y="6075423"/>
            <a:ext cx="2097088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да СОНИ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2901" y="3436339"/>
            <a:ext cx="25400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004300" y="5592343"/>
            <a:ext cx="30353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АНАСТИСИИ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3EB1600-643C-4B0E-837A-334ED230D605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10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34" name="Рисунок 33" descr="IMG_1882.JPG"/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tretch>
            <a:fillRect/>
          </a:stretch>
        </p:blipFill>
        <p:spPr>
          <a:xfrm>
            <a:off x="9610260" y="3606800"/>
            <a:ext cx="2368061" cy="2044700"/>
          </a:xfrm>
        </p:spPr>
      </p:pic>
      <p:sp>
        <p:nvSpPr>
          <p:cNvPr id="36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321800" y="2861843"/>
            <a:ext cx="2628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 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Рисунок 41" descr="20230216_105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543166" y="673101"/>
            <a:ext cx="2368061" cy="2063578"/>
          </a:xfrm>
          <a:prstGeom prst="hexagon">
            <a:avLst>
              <a:gd name="adj" fmla="val 28349"/>
              <a:gd name="vf" fmla="val 11547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pic>
        <p:nvPicPr>
          <p:cNvPr id="23" name="Рисунок 22" descr="PHOTO-2025-06-10-21-04-30.jpg"/>
          <p:cNvPicPr>
            <a:picLocks noGrp="1" noChangeAspect="1"/>
          </p:cNvPicPr>
          <p:nvPr>
            <p:ph type="pic" sz="quarter" idx="48"/>
          </p:nvPr>
        </p:nvPicPr>
        <p:blipFill>
          <a:blip r:embed="rId5"/>
          <a:stretch>
            <a:fillRect/>
          </a:stretch>
        </p:blipFill>
        <p:spPr>
          <a:xfrm>
            <a:off x="4111998" y="4356100"/>
            <a:ext cx="2368061" cy="1828800"/>
          </a:xfrm>
        </p:spPr>
      </p:pic>
      <p:pic>
        <p:nvPicPr>
          <p:cNvPr id="25" name="Рисунок 24" descr="PHOTO-2025-06-10-21-04-31.jpg"/>
          <p:cNvPicPr>
            <a:picLocks noGrp="1" noChangeAspect="1"/>
          </p:cNvPicPr>
          <p:nvPr>
            <p:ph type="pic" sz="quarter" idx="49"/>
          </p:nvPr>
        </p:nvPicPr>
        <p:blipFill>
          <a:blip r:embed="rId6"/>
          <a:srcRect l="7770" r="7770"/>
          <a:stretch>
            <a:fillRect/>
          </a:stretch>
        </p:blipFill>
        <p:spPr>
          <a:xfrm>
            <a:off x="6836636" y="4012430"/>
            <a:ext cx="2368061" cy="2102177"/>
          </a:xfrm>
        </p:spPr>
      </p:pic>
      <p:pic>
        <p:nvPicPr>
          <p:cNvPr id="28" name="Рисунок 27" descr="PHOTO-2025-06-10-21-04-32.jpg"/>
          <p:cNvPicPr>
            <a:picLocks noGrp="1" noChangeAspect="1"/>
          </p:cNvPicPr>
          <p:nvPr>
            <p:ph type="pic" sz="quarter" idx="50"/>
          </p:nvPr>
        </p:nvPicPr>
        <p:blipFill>
          <a:blip r:embed="rId7"/>
          <a:stretch>
            <a:fillRect/>
          </a:stretch>
        </p:blipFill>
        <p:spPr>
          <a:xfrm>
            <a:off x="6773801" y="1478819"/>
            <a:ext cx="2368061" cy="1975581"/>
          </a:xfrm>
        </p:spPr>
      </p:pic>
      <p:sp>
        <p:nvSpPr>
          <p:cNvPr id="29" name="Текст 28"/>
          <p:cNvSpPr>
            <a:spLocks noGrp="1"/>
          </p:cNvSpPr>
          <p:nvPr>
            <p:ph type="body" sz="quarter" idx="27"/>
          </p:nvPr>
        </p:nvSpPr>
        <p:spPr>
          <a:xfrm>
            <a:off x="4262003" y="6161101"/>
            <a:ext cx="2098039" cy="506399"/>
          </a:xfrm>
        </p:spPr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Команда АЛЁНЫ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7" name="Заголовок 30"/>
          <p:cNvSpPr txBox="1">
            <a:spLocks/>
          </p:cNvSpPr>
          <p:nvPr/>
        </p:nvSpPr>
        <p:spPr bwMode="auto">
          <a:xfrm>
            <a:off x="1816100" y="934968"/>
            <a:ext cx="79375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Станция «ВОЖДЕНИЕ  В  ТУМАНЕ»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54000" y="1800225"/>
            <a:ext cx="5143500" cy="506413"/>
          </a:xfrm>
          <a:prstGeom prst="hexagon">
            <a:avLst>
              <a:gd name="adj" fmla="val 28349"/>
              <a:gd name="vf" fmla="val 115470"/>
            </a:avLst>
          </a:prstGeom>
        </p:spPr>
        <p:txBody>
          <a:bodyPr/>
          <a:lstStyle/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Пешеходы и водители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Будьте бдительный всегда!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Ведь дорога не прощает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Нам ошибок никогла!</a:t>
            </a:r>
          </a:p>
          <a:p>
            <a:pPr algn="ctr">
              <a:buNone/>
            </a:pPr>
            <a:endParaRPr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sz="1800" i="1" smtClean="0">
                <a:latin typeface="Times New Roman" pitchFamily="18" charset="0"/>
                <a:cs typeface="Times New Roman" pitchFamily="18" charset="0"/>
              </a:rPr>
              <a:t>(каждая команда отвечает на вопросы по теме "Ребёнок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i="1" smtClean="0">
                <a:latin typeface="Times New Roman" pitchFamily="18" charset="0"/>
                <a:cs typeface="Times New Roman" pitchFamily="18" charset="0"/>
              </a:rPr>
              <a:t> водитель" , в завершении  - игра "Водитель в тумане", на развитие доверия       членам команды и закреплания ориентировки в пространстве)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5"/>
          <p:cNvSpPr>
            <a:spLocks noGrp="1"/>
          </p:cNvSpPr>
          <p:nvPr>
            <p:ph type="title"/>
          </p:nvPr>
        </p:nvSpPr>
        <p:spPr>
          <a:xfrm>
            <a:off x="1975450" y="660294"/>
            <a:ext cx="8281358" cy="1583176"/>
          </a:xfrm>
        </p:spPr>
        <p:txBody>
          <a:bodyPr/>
          <a:lstStyle/>
          <a:p>
            <a:pPr algn="ctr"/>
            <a:r>
              <a:rPr sz="4000" smtClean="0"/>
              <a:t/>
            </a:r>
            <a:br>
              <a:rPr sz="4000" smtClean="0"/>
            </a:br>
            <a:endParaRPr sz="2800" b="0" smtClean="0"/>
          </a:p>
        </p:txBody>
      </p:sp>
      <p:sp>
        <p:nvSpPr>
          <p:cNvPr id="23580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99870DC-E100-4179-BFBA-0191F9557B36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11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sp>
        <p:nvSpPr>
          <p:cNvPr id="15" name="Заголовок 55"/>
          <p:cNvSpPr txBox="1">
            <a:spLocks/>
          </p:cNvSpPr>
          <p:nvPr/>
        </p:nvSpPr>
        <p:spPr bwMode="auto">
          <a:xfrm>
            <a:off x="1181100" y="0"/>
            <a:ext cx="9194799" cy="6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Black" pitchFamily="34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Arial Black" pitchFamily="34" charset="0"/>
              <a:cs typeface="+mj-cs"/>
            </a:endParaRPr>
          </a:p>
        </p:txBody>
      </p:sp>
      <p:pic>
        <p:nvPicPr>
          <p:cNvPr id="19" name="Рисунок 18" descr="BRTS5893.JPG"/>
          <p:cNvPicPr>
            <a:picLocks noGrp="1" noChangeAspect="1"/>
          </p:cNvPicPr>
          <p:nvPr>
            <p:ph type="pic" sz="quarter" idx="69"/>
          </p:nvPr>
        </p:nvPicPr>
        <p:blipFill>
          <a:blip r:embed="rId3"/>
          <a:stretch>
            <a:fillRect/>
          </a:stretch>
        </p:blipFill>
        <p:spPr>
          <a:xfrm>
            <a:off x="9262754" y="1072842"/>
            <a:ext cx="2477080" cy="2305358"/>
          </a:xfrm>
        </p:spPr>
      </p:pic>
      <p:pic>
        <p:nvPicPr>
          <p:cNvPr id="24" name="Рисунок 23" descr="IMG_2749.JPG"/>
          <p:cNvPicPr>
            <a:picLocks noGrp="1" noChangeAspect="1"/>
          </p:cNvPicPr>
          <p:nvPr>
            <p:ph type="pic" sz="quarter" idx="70"/>
          </p:nvPr>
        </p:nvPicPr>
        <p:blipFill>
          <a:blip r:embed="rId4"/>
          <a:stretch>
            <a:fillRect/>
          </a:stretch>
        </p:blipFill>
        <p:spPr>
          <a:xfrm>
            <a:off x="7093589" y="4153380"/>
            <a:ext cx="2527537" cy="2260599"/>
          </a:xfrm>
        </p:spPr>
      </p:pic>
      <p:pic>
        <p:nvPicPr>
          <p:cNvPr id="30" name="Рисунок 29" descr="IMG_2679.JPG"/>
          <p:cNvPicPr>
            <a:picLocks noGrp="1" noChangeAspect="1"/>
          </p:cNvPicPr>
          <p:nvPr>
            <p:ph type="pic" sz="quarter" idx="69"/>
          </p:nvPr>
        </p:nvPicPr>
        <p:blipFill>
          <a:blip r:embed="rId5"/>
          <a:stretch>
            <a:fillRect/>
          </a:stretch>
        </p:blipFill>
        <p:spPr>
          <a:xfrm>
            <a:off x="381735" y="1321758"/>
            <a:ext cx="2591351" cy="2375967"/>
          </a:xfrm>
        </p:spPr>
      </p:pic>
      <p:pic>
        <p:nvPicPr>
          <p:cNvPr id="36" name="Рисунок 35" descr="IMG_2763.JPG"/>
          <p:cNvPicPr>
            <a:picLocks noGrp="1" noChangeAspect="1"/>
          </p:cNvPicPr>
          <p:nvPr>
            <p:ph type="pic" sz="quarter" idx="70"/>
          </p:nvPr>
        </p:nvPicPr>
        <p:blipFill>
          <a:blip r:embed="rId6"/>
          <a:stretch>
            <a:fillRect/>
          </a:stretch>
        </p:blipFill>
        <p:spPr>
          <a:xfrm>
            <a:off x="2625635" y="3970788"/>
            <a:ext cx="2461708" cy="2197100"/>
          </a:xfrm>
        </p:spPr>
      </p:pic>
      <p:sp>
        <p:nvSpPr>
          <p:cNvPr id="16" name="Прямоугольник 15"/>
          <p:cNvSpPr/>
          <p:nvPr/>
        </p:nvSpPr>
        <p:spPr>
          <a:xfrm>
            <a:off x="1701800" y="0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7" name="Заголовок 30"/>
          <p:cNvSpPr txBox="1">
            <a:spLocks/>
          </p:cNvSpPr>
          <p:nvPr/>
        </p:nvSpPr>
        <p:spPr bwMode="auto">
          <a:xfrm>
            <a:off x="2908300" y="1023868"/>
            <a:ext cx="629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Станция «РУГЕЛИРОВЩИК»</a:t>
            </a:r>
          </a:p>
        </p:txBody>
      </p:sp>
      <p:sp>
        <p:nvSpPr>
          <p:cNvPr id="23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49849" y="3676320"/>
            <a:ext cx="2503577" cy="506412"/>
          </a:xfr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АЛЁНЫ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26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00146" y="5984966"/>
            <a:ext cx="28067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АНАСТАСИИ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75322" y="6351588"/>
            <a:ext cx="3187700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540000" y="1724025"/>
            <a:ext cx="7620000" cy="506413"/>
          </a:xfrm>
          <a:prstGeom prst="hexagon">
            <a:avLst>
              <a:gd name="adj" fmla="val 28349"/>
              <a:gd name="vf" fmla="val 115470"/>
            </a:avLst>
          </a:prstGeo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Командуя  жезлом, он всех направляет.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И всем перекрёстком один управляет.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Он словно волшебник, машин дрессировщик.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А имя ему регулировщик.</a:t>
            </a:r>
          </a:p>
          <a:p>
            <a:pPr>
              <a:buNone/>
            </a:pPr>
            <a:r>
              <a:rPr sz="1800" i="1" smtClean="0">
                <a:latin typeface="Times New Roman" pitchFamily="18" charset="0"/>
                <a:cs typeface="Times New Roman" pitchFamily="18" charset="0"/>
              </a:rPr>
              <a:t>(команды решают ребусы по ПДД и выполняют задания "регулировщика"  на импровизированном автомобиле )</a:t>
            </a:r>
          </a:p>
        </p:txBody>
      </p:sp>
      <p:sp>
        <p:nvSpPr>
          <p:cNvPr id="18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347200" y="3382543"/>
            <a:ext cx="2616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99870DC-E100-4179-BFBA-0191F9557B36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12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45" name="Рисунок 44" descr="BUFA5611.JPG"/>
          <p:cNvPicPr>
            <a:picLocks noGrp="1" noChangeAspect="1"/>
          </p:cNvPicPr>
          <p:nvPr>
            <p:ph type="pic" sz="quarter" idx="48"/>
          </p:nvPr>
        </p:nvPicPr>
        <p:blipFill>
          <a:blip r:embed="rId3"/>
          <a:stretch>
            <a:fillRect/>
          </a:stretch>
        </p:blipFill>
        <p:spPr>
          <a:xfrm>
            <a:off x="9829464" y="584200"/>
            <a:ext cx="1999119" cy="2171700"/>
          </a:xfrm>
        </p:spPr>
      </p:pic>
      <p:pic>
        <p:nvPicPr>
          <p:cNvPr id="49" name="Рисунок 48" descr="IMG-20240110-WA0007.jpg"/>
          <p:cNvPicPr>
            <a:picLocks noGrp="1" noChangeAspect="1"/>
          </p:cNvPicPr>
          <p:nvPr>
            <p:ph type="pic" sz="quarter" idx="69"/>
          </p:nvPr>
        </p:nvPicPr>
        <p:blipFill>
          <a:blip r:embed="rId4"/>
          <a:stretch>
            <a:fillRect/>
          </a:stretch>
        </p:blipFill>
        <p:spPr>
          <a:xfrm>
            <a:off x="4940300" y="698500"/>
            <a:ext cx="2209800" cy="2387600"/>
          </a:xfrm>
        </p:spPr>
      </p:pic>
      <p:pic>
        <p:nvPicPr>
          <p:cNvPr id="51" name="Рисунок 50" descr="IMG_2018.JPG"/>
          <p:cNvPicPr>
            <a:picLocks noGrp="1" noChangeAspect="1"/>
          </p:cNvPicPr>
          <p:nvPr>
            <p:ph type="pic" sz="quarter" idx="70"/>
          </p:nvPr>
        </p:nvPicPr>
        <p:blipFill>
          <a:blip r:embed="rId5"/>
          <a:stretch>
            <a:fillRect/>
          </a:stretch>
        </p:blipFill>
        <p:spPr>
          <a:xfrm>
            <a:off x="7327900" y="2298701"/>
            <a:ext cx="2197099" cy="2387600"/>
          </a:xfrm>
        </p:spPr>
      </p:pic>
      <p:sp>
        <p:nvSpPr>
          <p:cNvPr id="14" name="Заголовок 55"/>
          <p:cNvSpPr txBox="1">
            <a:spLocks/>
          </p:cNvSpPr>
          <p:nvPr/>
        </p:nvSpPr>
        <p:spPr bwMode="auto">
          <a:xfrm>
            <a:off x="1181100" y="0"/>
            <a:ext cx="9194799" cy="6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Black" pitchFamily="34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Arial Black" pitchFamily="34" charset="0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1800" y="0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7" name="Заголовок 30"/>
          <p:cNvSpPr txBox="1">
            <a:spLocks/>
          </p:cNvSpPr>
          <p:nvPr/>
        </p:nvSpPr>
        <p:spPr bwMode="auto">
          <a:xfrm>
            <a:off x="0" y="820668"/>
            <a:ext cx="5044661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Станция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«СОБЕРИ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  ДОРОЖНЫЙ  ЗНАК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24" name="Рисунок 23" descr="IMG_2018.JPG"/>
          <p:cNvPicPr>
            <a:picLocks noGrp="1" noChangeAspect="1"/>
          </p:cNvPicPr>
          <p:nvPr>
            <p:ph type="pic" sz="quarter" idx="70"/>
          </p:nvPr>
        </p:nvPicPr>
        <p:blipFill>
          <a:blip r:embed="rId6"/>
          <a:stretch>
            <a:fillRect/>
          </a:stretch>
        </p:blipFill>
        <p:spPr>
          <a:xfrm>
            <a:off x="4953000" y="3934469"/>
            <a:ext cx="1999333" cy="2401154"/>
          </a:xfrm>
        </p:spPr>
      </p:pic>
      <p:pic>
        <p:nvPicPr>
          <p:cNvPr id="25" name="Рисунок 24" descr="IMG_2018.JPG"/>
          <p:cNvPicPr>
            <a:picLocks noGrp="1" noChangeAspect="1"/>
          </p:cNvPicPr>
          <p:nvPr>
            <p:ph type="pic" sz="quarter" idx="70"/>
          </p:nvPr>
        </p:nvPicPr>
        <p:blipFill>
          <a:blip r:embed="rId7"/>
          <a:stretch>
            <a:fillRect/>
          </a:stretch>
        </p:blipFill>
        <p:spPr>
          <a:xfrm>
            <a:off x="9713584" y="3924301"/>
            <a:ext cx="2074634" cy="2197100"/>
          </a:xfrm>
        </p:spPr>
      </p:pic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459823" y="6138443"/>
            <a:ext cx="2503577" cy="506412"/>
          </a:xfr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АЛЁНЫ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37912" y="3090923"/>
            <a:ext cx="2097088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СОНИ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63101" y="2788639"/>
            <a:ext cx="2628899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213600" y="4614443"/>
            <a:ext cx="2616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0" y="2143125"/>
            <a:ext cx="5143500" cy="506413"/>
          </a:xfrm>
          <a:prstGeom prst="hexagon">
            <a:avLst>
              <a:gd name="adj" fmla="val 28349"/>
              <a:gd name="vf" fmla="val 115470"/>
            </a:avLst>
          </a:prstGeo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Важные знаки, дорожные знаки.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На  страже  порядка стоят.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Вы правила знайте и их соблюдайте,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Они вам помочь поспешат.</a:t>
            </a:r>
          </a:p>
          <a:p>
            <a:pPr algn="ctr">
              <a:buNone/>
            </a:pPr>
            <a:endParaRPr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sz="1800" i="1" smtClean="0">
                <a:latin typeface="Times New Roman" pitchFamily="18" charset="0"/>
                <a:cs typeface="Times New Roman" pitchFamily="18" charset="0"/>
              </a:rPr>
              <a:t>(каждая команда собирает дорожный знак по ПДД  "Ребёнок-пешеход" и рассказывает  о нём)</a:t>
            </a:r>
          </a:p>
        </p:txBody>
      </p:sp>
      <p:sp>
        <p:nvSpPr>
          <p:cNvPr id="18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35500" y="6199188"/>
            <a:ext cx="28067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АНАСТАСИИ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901112" y="4043423"/>
            <a:ext cx="2097088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да СОНИ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91101" y="5582639"/>
            <a:ext cx="25400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004300" y="5592343"/>
            <a:ext cx="30353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АНАСТИСИИ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3EB1600-643C-4B0E-837A-334ED230D605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13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34" name="Рисунок 33" descr="IMG_1882.JPG"/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tretch>
            <a:fillRect/>
          </a:stretch>
        </p:blipFill>
        <p:spPr>
          <a:xfrm>
            <a:off x="9610260" y="3784600"/>
            <a:ext cx="2368061" cy="1968499"/>
          </a:xfrm>
        </p:spPr>
      </p:pic>
      <p:sp>
        <p:nvSpPr>
          <p:cNvPr id="36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188200" y="3700043"/>
            <a:ext cx="2628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 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Рисунок 41" descr="20230216_105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06366" y="1739900"/>
            <a:ext cx="2368061" cy="2120899"/>
          </a:xfrm>
          <a:prstGeom prst="hexagon">
            <a:avLst>
              <a:gd name="adj" fmla="val 28349"/>
              <a:gd name="vf" fmla="val 11547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pic>
        <p:nvPicPr>
          <p:cNvPr id="23" name="Рисунок 22" descr="PHOTO-2025-06-10-21-04-30.jpg"/>
          <p:cNvPicPr>
            <a:picLocks noGrp="1" noChangeAspect="1"/>
          </p:cNvPicPr>
          <p:nvPr>
            <p:ph type="pic" sz="quarter" idx="48"/>
          </p:nvPr>
        </p:nvPicPr>
        <p:blipFill>
          <a:blip r:embed="rId5"/>
          <a:stretch>
            <a:fillRect/>
          </a:stretch>
        </p:blipFill>
        <p:spPr>
          <a:xfrm>
            <a:off x="251198" y="2984500"/>
            <a:ext cx="2368061" cy="1905000"/>
          </a:xfrm>
        </p:spPr>
      </p:pic>
      <p:pic>
        <p:nvPicPr>
          <p:cNvPr id="25" name="Рисунок 24" descr="PHOTO-2025-06-10-21-04-31.jpg"/>
          <p:cNvPicPr>
            <a:picLocks noGrp="1" noChangeAspect="1"/>
          </p:cNvPicPr>
          <p:nvPr>
            <p:ph type="pic" sz="quarter" idx="49"/>
          </p:nvPr>
        </p:nvPicPr>
        <p:blipFill>
          <a:blip r:embed="rId6"/>
          <a:stretch>
            <a:fillRect/>
          </a:stretch>
        </p:blipFill>
        <p:spPr>
          <a:xfrm>
            <a:off x="2696436" y="2070340"/>
            <a:ext cx="2368061" cy="1984075"/>
          </a:xfrm>
        </p:spPr>
      </p:pic>
      <p:pic>
        <p:nvPicPr>
          <p:cNvPr id="28" name="Рисунок 27" descr="PHOTO-2025-06-10-21-04-32.jpg"/>
          <p:cNvPicPr>
            <a:picLocks noGrp="1" noChangeAspect="1"/>
          </p:cNvPicPr>
          <p:nvPr>
            <p:ph type="pic" sz="quarter" idx="50"/>
          </p:nvPr>
        </p:nvPicPr>
        <p:blipFill>
          <a:blip r:embed="rId7"/>
          <a:stretch>
            <a:fillRect/>
          </a:stretch>
        </p:blipFill>
        <p:spPr>
          <a:xfrm>
            <a:off x="5046601" y="3759200"/>
            <a:ext cx="2368061" cy="2006600"/>
          </a:xfrm>
        </p:spPr>
      </p:pic>
      <p:sp>
        <p:nvSpPr>
          <p:cNvPr id="29" name="Текст 28"/>
          <p:cNvSpPr>
            <a:spLocks noGrp="1"/>
          </p:cNvSpPr>
          <p:nvPr>
            <p:ph type="body" sz="quarter" idx="27"/>
          </p:nvPr>
        </p:nvSpPr>
        <p:spPr>
          <a:xfrm>
            <a:off x="477403" y="4802389"/>
            <a:ext cx="2098039" cy="506399"/>
          </a:xfrm>
        </p:spPr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Команда АЛЁНЫ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1264335"/>
            <a:ext cx="875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(каждая команда получает диплом об успешном прохождении игры и подарок)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3"/>
          <p:cNvSpPr>
            <a:spLocks noGrp="1"/>
          </p:cNvSpPr>
          <p:nvPr>
            <p:ph type="title"/>
          </p:nvPr>
        </p:nvSpPr>
        <p:spPr>
          <a:xfrm>
            <a:off x="4432300" y="319088"/>
            <a:ext cx="7124700" cy="9382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ритерии успеха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288417" y="1447800"/>
            <a:ext cx="5315309" cy="42926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называют 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5-7 правил  без подсказок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и родители закрепили безопасный маршрут «ДОМ – ДЕТСКИЙ САД»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Родители повысили  компетентности в вопросах обучения детей ПДД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400" b="1" i="0" baseline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Родители</a:t>
            </a:r>
            <a:r>
              <a:rPr lang="ru-RU" sz="2400" b="1" i="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отметили полезность игры в анкетах обратной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PHOTO-2025-06-10-21-13-56.jpg"/>
          <p:cNvPicPr>
            <a:picLocks noGrp="1" noChangeAspect="1"/>
          </p:cNvPicPr>
          <p:nvPr>
            <p:ph type="pic" sz="quarter" idx="49"/>
          </p:nvPr>
        </p:nvPicPr>
        <p:blipFill>
          <a:blip r:embed="rId3"/>
          <a:srcRect l="17996" r="17996"/>
          <a:stretch>
            <a:fillRect/>
          </a:stretch>
        </p:blipFill>
        <p:spPr/>
      </p:pic>
      <p:pic>
        <p:nvPicPr>
          <p:cNvPr id="12" name="Рисунок 11" descr="PHOTO-2025-06-10-21-13-56-4.jpg"/>
          <p:cNvPicPr>
            <a:picLocks noGrp="1" noChangeAspect="1"/>
          </p:cNvPicPr>
          <p:nvPr>
            <p:ph type="pic" sz="quarter" idx="51"/>
          </p:nvPr>
        </p:nvPicPr>
        <p:blipFill>
          <a:blip r:embed="rId4"/>
          <a:srcRect t="17045" b="17045"/>
          <a:stretch>
            <a:fillRect/>
          </a:stretch>
        </p:blipFill>
        <p:spPr/>
      </p:pic>
      <p:pic>
        <p:nvPicPr>
          <p:cNvPr id="15" name="Рисунок 14" descr="PHOTO-2025-06-10-21-13-58.jpg"/>
          <p:cNvPicPr>
            <a:picLocks noGrp="1" noChangeAspect="1"/>
          </p:cNvPicPr>
          <p:nvPr>
            <p:ph type="pic" sz="quarter" idx="50"/>
          </p:nvPr>
        </p:nvPicPr>
        <p:blipFill>
          <a:blip r:embed="rId5"/>
          <a:srcRect l="18030" r="18030"/>
          <a:stretch>
            <a:fillRect/>
          </a:stretch>
        </p:blipFill>
        <p:spPr/>
      </p:pic>
      <p:pic>
        <p:nvPicPr>
          <p:cNvPr id="21" name="Рисунок 20" descr="PHOTO-2025-06-10-21-04-37.jpg"/>
          <p:cNvPicPr>
            <a:picLocks noGrp="1" noChangeAspect="1"/>
          </p:cNvPicPr>
          <p:nvPr>
            <p:ph type="pic" sz="quarter" idx="48"/>
          </p:nvPr>
        </p:nvPicPr>
        <p:blipFill>
          <a:blip r:embed="rId6"/>
          <a:srcRect l="7328" r="7328"/>
          <a:stretch>
            <a:fillRect/>
          </a:stretch>
        </p:blipFill>
        <p:spPr/>
      </p:pic>
      <p:sp>
        <p:nvSpPr>
          <p:cNvPr id="24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4584700" y="311150"/>
            <a:ext cx="1897063" cy="21717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ru-RU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18439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0119484B-020B-48D9-A22B-802B6FF324E4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2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6917" y="1892300"/>
            <a:ext cx="5315309" cy="37211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И РОДИТЕЛЕЙ УСТОЙЧИВЫХ НАВЫКОВ БЕЗОПАСНОГО ПОВЕДЕНИЯ НА ДОРОГЕ  ЧЕРЕЗ  СОВМЕСТНУЮ ИГРОВУЮ ДЕЯТЕЛЬНОСТЬ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400" y="17780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pic>
        <p:nvPicPr>
          <p:cNvPr id="12" name="Рисунок 11" descr="PHOTO-2025-06-10-21-12-30-3.jpg"/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rcRect l="14748" r="14748"/>
          <a:stretch>
            <a:fillRect/>
          </a:stretch>
        </p:blipFill>
        <p:spPr>
          <a:xfrm>
            <a:off x="7023101" y="1358900"/>
            <a:ext cx="4356100" cy="4597400"/>
          </a:xfrm>
        </p:spPr>
      </p:pic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  <a:endParaRPr sz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9"/>
          <p:cNvSpPr>
            <a:spLocks noGrp="1"/>
          </p:cNvSpPr>
          <p:nvPr>
            <p:ph type="body" sz="quarter" idx="28"/>
          </p:nvPr>
        </p:nvSpPr>
        <p:spPr>
          <a:xfrm>
            <a:off x="5181600" y="165100"/>
            <a:ext cx="6794500" cy="6121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sz="1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закрепить знания детей о ПДД (сигнал светофора, дорожные знаки, правила перехода проезжей части);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научить родителей эффективно объяснять детям основы дорожной безопасности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endParaRPr sz="1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азвивающие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sz="1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развивать внимание, логическое мышление и умение действовать в команде;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 тренировать быстроту реакции в смоделированных дорожных ситуациях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endParaRPr sz="1000" b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оспитательные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sz="1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способствовать укреплению семейных ценностей через совместное выполнение заданий;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  воспитывать культуру поведения на дороге у всех участников движения</a:t>
            </a: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pic>
        <p:nvPicPr>
          <p:cNvPr id="10" name="Рисунок 9" descr="F:\Документы 2024\Документы\Акции\Безопасная дорога\12713.jpg"/>
          <p:cNvPicPr/>
          <p:nvPr/>
        </p:nvPicPr>
        <p:blipFill>
          <a:blip r:embed="rId3"/>
          <a:srcRect t="54059"/>
          <a:stretch>
            <a:fillRect/>
          </a:stretch>
        </p:blipFill>
        <p:spPr bwMode="auto">
          <a:xfrm>
            <a:off x="495300" y="1028700"/>
            <a:ext cx="477896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8"/>
          <p:cNvSpPr>
            <a:spLocks noGrp="1"/>
          </p:cNvSpPr>
          <p:nvPr>
            <p:ph type="title"/>
          </p:nvPr>
        </p:nvSpPr>
        <p:spPr>
          <a:xfrm>
            <a:off x="1956039" y="921469"/>
            <a:ext cx="4770407" cy="1335057"/>
          </a:xfrm>
        </p:spPr>
        <p:txBody>
          <a:bodyPr/>
          <a:lstStyle/>
          <a:p>
            <a:pPr algn="ctr"/>
            <a:r>
              <a:rPr sz="1600" smtClean="0">
                <a:latin typeface="Times New Roman" pitchFamily="18" charset="0"/>
                <a:cs typeface="Times New Roman" pitchFamily="18" charset="0"/>
              </a:rPr>
              <a:t>ПРАКТИЧЕСКИЕ  ЗАДАЧИ</a:t>
            </a:r>
          </a:p>
        </p:txBody>
      </p:sp>
      <p:sp>
        <p:nvSpPr>
          <p:cNvPr id="17411" name="Текст 15"/>
          <p:cNvSpPr>
            <a:spLocks noGrp="1"/>
          </p:cNvSpPr>
          <p:nvPr>
            <p:ph type="body" sz="quarter" idx="28"/>
          </p:nvPr>
        </p:nvSpPr>
        <p:spPr>
          <a:xfrm>
            <a:off x="6273800" y="1076325"/>
            <a:ext cx="1912938" cy="1054100"/>
          </a:xfrm>
        </p:spPr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Отработать применение ПДД в игровых ситуациях</a:t>
            </a:r>
          </a:p>
        </p:txBody>
      </p:sp>
      <p:sp>
        <p:nvSpPr>
          <p:cNvPr id="17412" name="Текст 8"/>
          <p:cNvSpPr>
            <a:spLocks noGrp="1"/>
          </p:cNvSpPr>
          <p:nvPr>
            <p:ph type="body" sz="quarter" idx="29"/>
          </p:nvPr>
        </p:nvSpPr>
        <p:spPr>
          <a:xfrm>
            <a:off x="8375650" y="1076325"/>
            <a:ext cx="1905000" cy="1054100"/>
          </a:xfrm>
        </p:spPr>
        <p:txBody>
          <a:bodyPr/>
          <a:lstStyle/>
          <a:p>
            <a:endParaRPr sz="1600" smtClean="0">
              <a:latin typeface="Abadi"/>
            </a:endParaRPr>
          </a:p>
          <a:p>
            <a:r>
              <a:rPr smtClean="0">
                <a:latin typeface="Times New Roman" pitchFamily="18" charset="0"/>
                <a:cs typeface="Times New Roman" pitchFamily="18" charset="0"/>
              </a:rPr>
              <a:t>Повысить качество образования</a:t>
            </a:r>
          </a:p>
          <a:p>
            <a:endParaRPr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Текст 17"/>
          <p:cNvSpPr>
            <a:spLocks noGrp="1"/>
          </p:cNvSpPr>
          <p:nvPr>
            <p:ph type="body" sz="quarter" idx="30"/>
          </p:nvPr>
        </p:nvSpPr>
        <p:spPr>
          <a:xfrm>
            <a:off x="7124700" y="2844800"/>
            <a:ext cx="2336800" cy="1089025"/>
          </a:xfrm>
        </p:spPr>
        <p:txBody>
          <a:bodyPr/>
          <a:lstStyle/>
          <a:p>
            <a:pPr>
              <a:spcBef>
                <a:spcPts val="0"/>
              </a:spcBef>
            </a:pPr>
            <a:endParaRPr sz="1600" smtClean="0">
              <a:latin typeface="Abadi"/>
            </a:endParaRPr>
          </a:p>
          <a:p>
            <a:pPr>
              <a:spcBef>
                <a:spcPts val="0"/>
              </a:spcBef>
            </a:pPr>
            <a:endParaRPr sz="1600" smtClean="0">
              <a:latin typeface="Abadi"/>
            </a:endParaRPr>
          </a:p>
          <a:p>
            <a:pPr>
              <a:spcBef>
                <a:spcPts val="0"/>
              </a:spcBef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Познакомить с безопасным маршрутом</a:t>
            </a:r>
          </a:p>
          <a:p>
            <a:pPr>
              <a:spcBef>
                <a:spcPts val="0"/>
              </a:spcBef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"ДОМ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ДЕТСКИЙ САД"</a:t>
            </a:r>
          </a:p>
          <a:p>
            <a:endParaRPr sz="1600" smtClean="0">
              <a:latin typeface="Abadi"/>
            </a:endParaRPr>
          </a:p>
        </p:txBody>
      </p:sp>
      <p:sp>
        <p:nvSpPr>
          <p:cNvPr id="17414" name="Текст 21"/>
          <p:cNvSpPr>
            <a:spLocks noGrp="1"/>
          </p:cNvSpPr>
          <p:nvPr>
            <p:ph type="body" sz="quarter" idx="31"/>
          </p:nvPr>
        </p:nvSpPr>
        <p:spPr>
          <a:xfrm>
            <a:off x="9409113" y="2827338"/>
            <a:ext cx="1912937" cy="1106487"/>
          </a:xfrm>
        </p:spPr>
        <p:txBody>
          <a:bodyPr/>
          <a:lstStyle/>
          <a:p>
            <a:endParaRPr sz="1600" smtClean="0">
              <a:latin typeface="Abadi"/>
            </a:endParaRPr>
          </a:p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Отработать применение ПДД в приближённых к реальности ситуациях</a:t>
            </a:r>
          </a:p>
          <a:p>
            <a:endParaRPr smtClean="0">
              <a:latin typeface="Abadi"/>
            </a:endParaRPr>
          </a:p>
        </p:txBody>
      </p:sp>
      <p:sp>
        <p:nvSpPr>
          <p:cNvPr id="17415" name="Текст 23"/>
          <p:cNvSpPr>
            <a:spLocks noGrp="1"/>
          </p:cNvSpPr>
          <p:nvPr>
            <p:ph type="body" sz="quarter" idx="32"/>
          </p:nvPr>
        </p:nvSpPr>
        <p:spPr>
          <a:xfrm>
            <a:off x="8367713" y="4630738"/>
            <a:ext cx="1912937" cy="1076325"/>
          </a:xfrm>
        </p:spPr>
        <p:txBody>
          <a:bodyPr/>
          <a:lstStyle/>
          <a:p>
            <a:r>
              <a:rPr sz="1600" smtClean="0">
                <a:latin typeface="Times New Roman" pitchFamily="18" charset="0"/>
                <a:cs typeface="Times New Roman" pitchFamily="18" charset="0"/>
              </a:rPr>
              <a:t>Повысить компетентности родителей в вопросах обучения детей</a:t>
            </a: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07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pic>
        <p:nvPicPr>
          <p:cNvPr id="14" name="Рисунок 13" descr="F:\ФОТО\PHOTO-2025-06-10-21-13-54-2.jpg"/>
          <p:cNvPicPr/>
          <p:nvPr/>
        </p:nvPicPr>
        <p:blipFill>
          <a:blip r:embed="rId3"/>
          <a:srcRect l="15561"/>
          <a:stretch>
            <a:fillRect/>
          </a:stretch>
        </p:blipFill>
        <p:spPr bwMode="auto">
          <a:xfrm>
            <a:off x="1752600" y="3035300"/>
            <a:ext cx="2603500" cy="32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олучение маршрутных листов</a:t>
            </a:r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901112" y="4043423"/>
            <a:ext cx="2097088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да СОНИ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91101" y="5582639"/>
            <a:ext cx="25400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004300" y="5592343"/>
            <a:ext cx="30353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АНАСТИСИИ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3EB1600-643C-4B0E-837A-334ED230D605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5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34" name="Рисунок 33" descr="IMG_1882.JPG"/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tretch>
            <a:fillRect/>
          </a:stretch>
        </p:blipFill>
        <p:spPr>
          <a:xfrm>
            <a:off x="9610260" y="3606800"/>
            <a:ext cx="2368061" cy="2044700"/>
          </a:xfrm>
        </p:spPr>
      </p:pic>
      <p:sp>
        <p:nvSpPr>
          <p:cNvPr id="36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188200" y="3700043"/>
            <a:ext cx="2628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 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Рисунок 41" descr="20230216_105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06366" y="1625601"/>
            <a:ext cx="2368061" cy="2063578"/>
          </a:xfrm>
          <a:prstGeom prst="hexagon">
            <a:avLst>
              <a:gd name="adj" fmla="val 28349"/>
              <a:gd name="vf" fmla="val 11547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pic>
        <p:nvPicPr>
          <p:cNvPr id="23" name="Рисунок 22" descr="PHOTO-2025-06-10-21-04-30.jpg"/>
          <p:cNvPicPr>
            <a:picLocks noGrp="1" noChangeAspect="1"/>
          </p:cNvPicPr>
          <p:nvPr>
            <p:ph type="pic" sz="quarter" idx="48"/>
          </p:nvPr>
        </p:nvPicPr>
        <p:blipFill>
          <a:blip r:embed="rId5"/>
          <a:srcRect l="7742" r="7742"/>
          <a:stretch>
            <a:fillRect/>
          </a:stretch>
        </p:blipFill>
        <p:spPr>
          <a:xfrm>
            <a:off x="320209" y="3592647"/>
            <a:ext cx="2368061" cy="2102177"/>
          </a:xfrm>
        </p:spPr>
      </p:pic>
      <p:pic>
        <p:nvPicPr>
          <p:cNvPr id="25" name="Рисунок 24" descr="PHOTO-2025-06-10-21-04-31.jpg"/>
          <p:cNvPicPr>
            <a:picLocks noGrp="1" noChangeAspect="1"/>
          </p:cNvPicPr>
          <p:nvPr>
            <p:ph type="pic" sz="quarter" idx="49"/>
          </p:nvPr>
        </p:nvPicPr>
        <p:blipFill>
          <a:blip r:embed="rId6"/>
          <a:srcRect l="7770" r="7770"/>
          <a:stretch>
            <a:fillRect/>
          </a:stretch>
        </p:blipFill>
        <p:spPr>
          <a:xfrm>
            <a:off x="2696436" y="1942330"/>
            <a:ext cx="2368061" cy="2102177"/>
          </a:xfrm>
        </p:spPr>
      </p:pic>
      <p:pic>
        <p:nvPicPr>
          <p:cNvPr id="28" name="Рисунок 27" descr="PHOTO-2025-06-10-21-04-32.jpg"/>
          <p:cNvPicPr>
            <a:picLocks noGrp="1" noChangeAspect="1"/>
          </p:cNvPicPr>
          <p:nvPr>
            <p:ph type="pic" sz="quarter" idx="50"/>
          </p:nvPr>
        </p:nvPicPr>
        <p:blipFill>
          <a:blip r:embed="rId7"/>
          <a:srcRect l="7742" r="7742"/>
          <a:stretch>
            <a:fillRect/>
          </a:stretch>
        </p:blipFill>
        <p:spPr>
          <a:xfrm>
            <a:off x="5046601" y="3474753"/>
            <a:ext cx="2368061" cy="2102177"/>
          </a:xfrm>
        </p:spPr>
      </p:pic>
      <p:sp>
        <p:nvSpPr>
          <p:cNvPr id="29" name="Текст 28"/>
          <p:cNvSpPr>
            <a:spLocks noGrp="1"/>
          </p:cNvSpPr>
          <p:nvPr>
            <p:ph type="body" sz="quarter" idx="27"/>
          </p:nvPr>
        </p:nvSpPr>
        <p:spPr>
          <a:xfrm>
            <a:off x="425644" y="5682284"/>
            <a:ext cx="2098039" cy="506399"/>
          </a:xfrm>
        </p:spPr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Команда АЛЁНЫ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1264335"/>
            <a:ext cx="875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(каждая команда получает план передвижения по станциям)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43" y="1154940"/>
            <a:ext cx="2293277" cy="15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Текст 5"/>
          <p:cNvSpPr>
            <a:spLocks noGrp="1"/>
          </p:cNvSpPr>
          <p:nvPr>
            <p:ph type="body" sz="quarter" idx="51"/>
          </p:nvPr>
        </p:nvSpPr>
        <p:spPr>
          <a:xfrm>
            <a:off x="2387600" y="4416425"/>
            <a:ext cx="7378700" cy="506413"/>
          </a:xfrm>
        </p:spPr>
        <p:txBody>
          <a:bodyPr/>
          <a:lstStyle/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Утро начинается, город просыпается.</a:t>
            </a:r>
          </a:p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По дорогам побежали и мотором заурчали</a:t>
            </a:r>
          </a:p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Автобусы, машины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 резиновые шины.</a:t>
            </a:r>
          </a:p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Раз, два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 город, три, четыре, пять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 по улицам опять</a:t>
            </a:r>
          </a:p>
          <a:p>
            <a:r>
              <a:rPr i="1" smtClean="0">
                <a:latin typeface="Times New Roman" pitchFamily="18" charset="0"/>
                <a:cs typeface="Times New Roman" pitchFamily="18" charset="0"/>
              </a:rPr>
              <a:t>Твоим идём  гулять и навык закреплять!</a:t>
            </a:r>
          </a:p>
          <a:p>
            <a:endParaRPr smtClean="0"/>
          </a:p>
        </p:txBody>
      </p:sp>
      <p:pic>
        <p:nvPicPr>
          <p:cNvPr id="26" name="Рисунок 25" descr="DIMB9060.JPG"/>
          <p:cNvPicPr>
            <a:picLocks noGrp="1" noChangeAspect="1"/>
          </p:cNvPicPr>
          <p:nvPr>
            <p:ph type="pic" sz="quarter" idx="57"/>
          </p:nvPr>
        </p:nvPicPr>
        <p:blipFill>
          <a:blip r:embed="rId3"/>
          <a:stretch>
            <a:fillRect/>
          </a:stretch>
        </p:blipFill>
        <p:spPr>
          <a:xfrm>
            <a:off x="802127" y="1955800"/>
            <a:ext cx="2385573" cy="2374900"/>
          </a:xfrm>
        </p:spPr>
      </p:pic>
      <p:pic>
        <p:nvPicPr>
          <p:cNvPr id="28" name="Рисунок 27" descr="HTUY2762.JPG"/>
          <p:cNvPicPr>
            <a:picLocks noGrp="1" noChangeAspect="1"/>
          </p:cNvPicPr>
          <p:nvPr>
            <p:ph type="pic" sz="quarter" idx="61"/>
          </p:nvPr>
        </p:nvPicPr>
        <p:blipFill>
          <a:blip r:embed="rId4"/>
          <a:stretch>
            <a:fillRect/>
          </a:stretch>
        </p:blipFill>
        <p:spPr>
          <a:xfrm>
            <a:off x="8966200" y="1803400"/>
            <a:ext cx="2603499" cy="2489200"/>
          </a:xfrm>
        </p:spPr>
      </p:pic>
      <p:pic>
        <p:nvPicPr>
          <p:cNvPr id="14" name="Рисунок 13" descr="QJKA8042.JPG"/>
          <p:cNvPicPr>
            <a:picLocks noGrp="1" noChangeAspect="1"/>
          </p:cNvPicPr>
          <p:nvPr>
            <p:ph type="pic" sz="quarter" idx="59"/>
          </p:nvPr>
        </p:nvPicPr>
        <p:blipFill>
          <a:blip r:embed="rId5"/>
          <a:stretch>
            <a:fillRect/>
          </a:stretch>
        </p:blipFill>
        <p:spPr>
          <a:xfrm>
            <a:off x="4787900" y="1841500"/>
            <a:ext cx="2463799" cy="2463799"/>
          </a:xfrm>
        </p:spPr>
      </p:pic>
      <p:sp>
        <p:nvSpPr>
          <p:cNvPr id="13" name="Прямоугольник 12"/>
          <p:cNvSpPr/>
          <p:nvPr/>
        </p:nvSpPr>
        <p:spPr>
          <a:xfrm>
            <a:off x="6096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5" name="Заголовок 30"/>
          <p:cNvSpPr>
            <a:spLocks noGrp="1"/>
          </p:cNvSpPr>
          <p:nvPr>
            <p:ph type="title"/>
          </p:nvPr>
        </p:nvSpPr>
        <p:spPr>
          <a:xfrm>
            <a:off x="774700" y="720725"/>
            <a:ext cx="10515600" cy="96837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танция "РАЗМИНКА"</a:t>
            </a:r>
          </a:p>
        </p:txBody>
      </p:sp>
      <p:sp>
        <p:nvSpPr>
          <p:cNvPr id="16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0"/>
          <p:cNvSpPr>
            <a:spLocks noGrp="1"/>
          </p:cNvSpPr>
          <p:nvPr>
            <p:ph type="title"/>
          </p:nvPr>
        </p:nvSpPr>
        <p:spPr>
          <a:xfrm>
            <a:off x="850900" y="593725"/>
            <a:ext cx="10515600" cy="96837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smtClean="0">
                <a:latin typeface="Times New Roman" pitchFamily="18" charset="0"/>
                <a:cs typeface="Times New Roman" pitchFamily="18" charset="0"/>
              </a:rPr>
              <a:t>танция "ПУТЬ  В  ДЕТСКИЙ  САД"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8600" y="5000596"/>
            <a:ext cx="28067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АНАСТАСИИ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63012" y="3954523"/>
            <a:ext cx="2097088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СОНИ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851400" y="4680939"/>
            <a:ext cx="2628899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688423" y="5071643"/>
            <a:ext cx="2503577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АЛЁНЫ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3EB1600-643C-4B0E-837A-334ED230D605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7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30" name="Рисунок 29" descr="NEUS4355.JPG"/>
          <p:cNvPicPr>
            <a:picLocks noGrp="1" noChangeAspect="1"/>
          </p:cNvPicPr>
          <p:nvPr>
            <p:ph type="pic" sz="quarter" idx="48"/>
          </p:nvPr>
        </p:nvPicPr>
        <p:blipFill>
          <a:blip r:embed="rId3"/>
          <a:stretch>
            <a:fillRect/>
          </a:stretch>
        </p:blipFill>
        <p:spPr>
          <a:xfrm>
            <a:off x="338420" y="2921000"/>
            <a:ext cx="2368061" cy="2108200"/>
          </a:xfrm>
        </p:spPr>
      </p:pic>
      <p:pic>
        <p:nvPicPr>
          <p:cNvPr id="34" name="Рисунок 33" descr="IMG_1882.JPG"/>
          <p:cNvPicPr>
            <a:picLocks noGrp="1" noChangeAspect="1"/>
          </p:cNvPicPr>
          <p:nvPr>
            <p:ph type="pic" sz="quarter" idx="51"/>
          </p:nvPr>
        </p:nvPicPr>
        <p:blipFill>
          <a:blip r:embed="rId4"/>
          <a:stretch>
            <a:fillRect/>
          </a:stretch>
        </p:blipFill>
        <p:spPr>
          <a:xfrm>
            <a:off x="9673760" y="2946400"/>
            <a:ext cx="2518240" cy="2133600"/>
          </a:xfrm>
        </p:spPr>
      </p:pic>
      <p:sp>
        <p:nvSpPr>
          <p:cNvPr id="36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162800" y="3496843"/>
            <a:ext cx="2616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" name="Рисунок 40" descr="EWMY5939.JPG"/>
          <p:cNvPicPr>
            <a:picLocks noGrp="1" noChangeAspect="1"/>
          </p:cNvPicPr>
          <p:nvPr>
            <p:ph type="pic" sz="quarter" idx="50"/>
          </p:nvPr>
        </p:nvPicPr>
        <p:blipFill>
          <a:blip r:embed="rId5"/>
          <a:stretch>
            <a:fillRect/>
          </a:stretch>
        </p:blipFill>
        <p:spPr>
          <a:xfrm>
            <a:off x="4983341" y="2679701"/>
            <a:ext cx="2368061" cy="2044050"/>
          </a:xfrm>
        </p:spPr>
      </p:pic>
      <p:pic>
        <p:nvPicPr>
          <p:cNvPr id="42" name="Рисунок 41" descr="20230216_1055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06366" y="1333500"/>
            <a:ext cx="2368061" cy="2133672"/>
          </a:xfrm>
          <a:prstGeom prst="hexagon">
            <a:avLst>
              <a:gd name="adj" fmla="val 28349"/>
              <a:gd name="vf" fmla="val 11547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MG_7165.JPG"/>
          <p:cNvPicPr>
            <a:picLocks noGrp="1" noChangeAspect="1"/>
          </p:cNvPicPr>
          <p:nvPr>
            <p:ph type="pic" sz="quarter" idx="49"/>
          </p:nvPr>
        </p:nvPicPr>
        <p:blipFill>
          <a:blip r:embed="rId7"/>
          <a:stretch>
            <a:fillRect/>
          </a:stretch>
        </p:blipFill>
        <p:spPr>
          <a:xfrm>
            <a:off x="2648752" y="1854200"/>
            <a:ext cx="2368061" cy="2106795"/>
          </a:xfrm>
        </p:spPr>
      </p:pic>
      <p:sp>
        <p:nvSpPr>
          <p:cNvPr id="21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9600" y="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51"/>
          </p:nvPr>
        </p:nvSpPr>
        <p:spPr>
          <a:xfrm>
            <a:off x="2146300" y="5864225"/>
            <a:ext cx="8661400" cy="506413"/>
          </a:xfrm>
        </p:spPr>
        <p:txBody>
          <a:bodyPr/>
          <a:lstStyle/>
          <a:p>
            <a:pPr algn="ctr"/>
            <a:r>
              <a:rPr sz="1800" b="1" i="1" smtClean="0">
                <a:latin typeface="Times New Roman" pitchFamily="18" charset="0"/>
                <a:cs typeface="Times New Roman" pitchFamily="18" charset="0"/>
              </a:rPr>
              <a:t>Дорога  станет  безопасна,</a:t>
            </a:r>
          </a:p>
          <a:p>
            <a:pPr algn="ctr"/>
            <a:r>
              <a:rPr sz="1800" b="1" i="1" smtClean="0">
                <a:latin typeface="Times New Roman" pitchFamily="18" charset="0"/>
                <a:cs typeface="Times New Roman" pitchFamily="18" charset="0"/>
              </a:rPr>
              <a:t>Коль правила знаешь прекрасно.</a:t>
            </a:r>
          </a:p>
          <a:p>
            <a:pPr algn="ctr"/>
            <a:r>
              <a:rPr sz="1800" i="1" smtClean="0">
                <a:latin typeface="Times New Roman" pitchFamily="18" charset="0"/>
                <a:cs typeface="Times New Roman" pitchFamily="18" charset="0"/>
              </a:rPr>
              <a:t>(игра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i="1" smtClean="0">
                <a:latin typeface="Times New Roman" pitchFamily="18" charset="0"/>
                <a:cs typeface="Times New Roman" pitchFamily="18" charset="0"/>
              </a:rPr>
              <a:t> бродилка "Безопасный маршрут до детского сада" по закреплению  правил дорожного движения "Ребёнок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i="1" smtClean="0">
                <a:latin typeface="Times New Roman" pitchFamily="18" charset="0"/>
                <a:cs typeface="Times New Roman" pitchFamily="18" charset="0"/>
              </a:rPr>
              <a:t> пешеход")</a:t>
            </a:r>
          </a:p>
          <a:p>
            <a:endParaRPr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5"/>
          <p:cNvSpPr>
            <a:spLocks noGrp="1"/>
          </p:cNvSpPr>
          <p:nvPr>
            <p:ph type="title"/>
          </p:nvPr>
        </p:nvSpPr>
        <p:spPr>
          <a:xfrm>
            <a:off x="1975450" y="660294"/>
            <a:ext cx="8281358" cy="1583176"/>
          </a:xfrm>
        </p:spPr>
        <p:txBody>
          <a:bodyPr/>
          <a:lstStyle/>
          <a:p>
            <a:pPr algn="ctr"/>
            <a:r>
              <a:rPr sz="4000" smtClean="0"/>
              <a:t/>
            </a:r>
            <a:br>
              <a:rPr sz="4000" smtClean="0"/>
            </a:br>
            <a:endParaRPr sz="2800" b="0" smtClean="0"/>
          </a:p>
        </p:txBody>
      </p:sp>
      <p:sp>
        <p:nvSpPr>
          <p:cNvPr id="23580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99870DC-E100-4179-BFBA-0191F9557B36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8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sp>
        <p:nvSpPr>
          <p:cNvPr id="15" name="Заголовок 55"/>
          <p:cNvSpPr txBox="1">
            <a:spLocks/>
          </p:cNvSpPr>
          <p:nvPr/>
        </p:nvSpPr>
        <p:spPr bwMode="auto">
          <a:xfrm>
            <a:off x="1181100" y="0"/>
            <a:ext cx="9194799" cy="6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Black" pitchFamily="34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Arial Black" pitchFamily="34" charset="0"/>
              <a:cs typeface="+mj-cs"/>
            </a:endParaRPr>
          </a:p>
        </p:txBody>
      </p:sp>
      <p:pic>
        <p:nvPicPr>
          <p:cNvPr id="24" name="Рисунок 23" descr="IMG_2749.JPG"/>
          <p:cNvPicPr>
            <a:picLocks noGrp="1" noChangeAspect="1"/>
          </p:cNvPicPr>
          <p:nvPr>
            <p:ph type="pic" sz="quarter" idx="70"/>
          </p:nvPr>
        </p:nvPicPr>
        <p:blipFill>
          <a:blip r:embed="rId3"/>
          <a:stretch>
            <a:fillRect/>
          </a:stretch>
        </p:blipFill>
        <p:spPr>
          <a:xfrm>
            <a:off x="5601219" y="3908724"/>
            <a:ext cx="2527537" cy="2154121"/>
          </a:xfrm>
        </p:spPr>
      </p:pic>
      <p:pic>
        <p:nvPicPr>
          <p:cNvPr id="30" name="Рисунок 29" descr="IMG_2679.JPG"/>
          <p:cNvPicPr>
            <a:picLocks noGrp="1" noChangeAspect="1"/>
          </p:cNvPicPr>
          <p:nvPr>
            <p:ph type="pic" sz="quarter" idx="69"/>
          </p:nvPr>
        </p:nvPicPr>
        <p:blipFill>
          <a:blip r:embed="rId4"/>
          <a:stretch>
            <a:fillRect/>
          </a:stretch>
        </p:blipFill>
        <p:spPr>
          <a:xfrm>
            <a:off x="9448097" y="2702988"/>
            <a:ext cx="2591351" cy="2271578"/>
          </a:xfrm>
        </p:spPr>
      </p:pic>
      <p:pic>
        <p:nvPicPr>
          <p:cNvPr id="36" name="Рисунок 35" descr="IMG_2763.JPG"/>
          <p:cNvPicPr>
            <a:picLocks noGrp="1" noChangeAspect="1"/>
          </p:cNvPicPr>
          <p:nvPr>
            <p:ph type="pic" sz="quarter" idx="70"/>
          </p:nvPr>
        </p:nvPicPr>
        <p:blipFill>
          <a:blip r:embed="rId5"/>
          <a:stretch>
            <a:fillRect/>
          </a:stretch>
        </p:blipFill>
        <p:spPr>
          <a:xfrm>
            <a:off x="805461" y="3353758"/>
            <a:ext cx="2461708" cy="2152708"/>
          </a:xfrm>
        </p:spPr>
      </p:pic>
      <p:sp>
        <p:nvSpPr>
          <p:cNvPr id="16" name="Прямоугольник 15"/>
          <p:cNvSpPr/>
          <p:nvPr/>
        </p:nvSpPr>
        <p:spPr>
          <a:xfrm>
            <a:off x="1701800" y="0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7" name="Заголовок 30"/>
          <p:cNvSpPr txBox="1">
            <a:spLocks/>
          </p:cNvSpPr>
          <p:nvPr/>
        </p:nvSpPr>
        <p:spPr bwMode="auto">
          <a:xfrm>
            <a:off x="3701774" y="947668"/>
            <a:ext cx="5044661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Станция «ДА - НЕТ»</a:t>
            </a:r>
          </a:p>
        </p:txBody>
      </p:sp>
      <p:sp>
        <p:nvSpPr>
          <p:cNvPr id="23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476597" y="5004788"/>
            <a:ext cx="2503577" cy="506412"/>
          </a:xfr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АЛЁНЫ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26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0961" y="5536391"/>
            <a:ext cx="2806700" cy="506412"/>
          </a:xfr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Команда  АНАСТАСИИ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88394" y="6106933"/>
            <a:ext cx="3187700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540000" y="1724025"/>
            <a:ext cx="7620000" cy="506413"/>
          </a:xfrm>
          <a:prstGeom prst="hexagon">
            <a:avLst>
              <a:gd name="adj" fmla="val 28349"/>
              <a:gd name="vf" fmla="val 115470"/>
            </a:avLst>
          </a:prstGeo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Знает</a:t>
            </a:r>
            <a:r>
              <a:rPr b="1" i="1" smtClean="0">
                <a:latin typeface="Times New Roman" pitchFamily="18" charset="0"/>
                <a:cs typeface="Times New Roman" pitchFamily="18" charset="0"/>
              </a:rPr>
              <a:t>  каждый  из детей,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Нету правила мудрей: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"Правила дорожные  соблюдать положено!"</a:t>
            </a:r>
          </a:p>
          <a:p>
            <a:pPr>
              <a:buNone/>
            </a:pPr>
            <a:r>
              <a:rPr sz="1800" i="1" smtClean="0">
                <a:latin typeface="Times New Roman" pitchFamily="18" charset="0"/>
                <a:cs typeface="Times New Roman" pitchFamily="18" charset="0"/>
              </a:rPr>
              <a:t>(члены команды должны одновременно прыгнуть к стойке со словом"да" или "нет"  при ответе на вопрос ведущего )</a:t>
            </a: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235" y="667605"/>
            <a:ext cx="2365614" cy="2291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Номер слайда 13"/>
          <p:cNvSpPr txBox="1">
            <a:spLocks/>
          </p:cNvSpPr>
          <p:nvPr/>
        </p:nvSpPr>
        <p:spPr bwMode="auto">
          <a:xfrm>
            <a:off x="11193463" y="621506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99870DC-E100-4179-BFBA-0191F9557B36}" type="slidenum">
              <a:rPr lang="ru-RU" altLang="zh-CN" sz="1200">
                <a:solidFill>
                  <a:schemeClr val="bg1"/>
                </a:solidFill>
                <a:latin typeface="Abadi"/>
              </a:rPr>
              <a:pPr algn="ctr"/>
              <a:t>9</a:t>
            </a:fld>
            <a:endParaRPr lang="ru-RU" altLang="zh-CN" sz="1200">
              <a:solidFill>
                <a:schemeClr val="bg1"/>
              </a:solidFill>
              <a:latin typeface="Abadi"/>
            </a:endParaRPr>
          </a:p>
        </p:txBody>
      </p:sp>
      <p:pic>
        <p:nvPicPr>
          <p:cNvPr id="45" name="Рисунок 44" descr="BUFA5611.JPG"/>
          <p:cNvPicPr>
            <a:picLocks noGrp="1" noChangeAspect="1"/>
          </p:cNvPicPr>
          <p:nvPr>
            <p:ph type="pic" sz="quarter" idx="48"/>
          </p:nvPr>
        </p:nvPicPr>
        <p:blipFill>
          <a:blip r:embed="rId3"/>
          <a:stretch>
            <a:fillRect/>
          </a:stretch>
        </p:blipFill>
        <p:spPr>
          <a:xfrm>
            <a:off x="8820174" y="824302"/>
            <a:ext cx="1999119" cy="2146300"/>
          </a:xfrm>
        </p:spPr>
      </p:pic>
      <p:pic>
        <p:nvPicPr>
          <p:cNvPr id="49" name="Рисунок 48" descr="IMG-20240110-WA0007.jpg"/>
          <p:cNvPicPr>
            <a:picLocks noGrp="1" noChangeAspect="1"/>
          </p:cNvPicPr>
          <p:nvPr>
            <p:ph type="pic" sz="quarter" idx="69"/>
          </p:nvPr>
        </p:nvPicPr>
        <p:blipFill>
          <a:blip r:embed="rId4"/>
          <a:stretch>
            <a:fillRect/>
          </a:stretch>
        </p:blipFill>
        <p:spPr>
          <a:xfrm>
            <a:off x="4916518" y="774700"/>
            <a:ext cx="2104628" cy="2387600"/>
          </a:xfrm>
        </p:spPr>
      </p:pic>
      <p:pic>
        <p:nvPicPr>
          <p:cNvPr id="51" name="Рисунок 50" descr="IMG_2018.JPG"/>
          <p:cNvPicPr>
            <a:picLocks noGrp="1" noChangeAspect="1"/>
          </p:cNvPicPr>
          <p:nvPr>
            <p:ph type="pic" sz="quarter" idx="70"/>
          </p:nvPr>
        </p:nvPicPr>
        <p:blipFill>
          <a:blip r:embed="rId5"/>
          <a:stretch>
            <a:fillRect/>
          </a:stretch>
        </p:blipFill>
        <p:spPr>
          <a:xfrm>
            <a:off x="6374682" y="3222848"/>
            <a:ext cx="2074634" cy="2179445"/>
          </a:xfrm>
        </p:spPr>
      </p:pic>
      <p:sp>
        <p:nvSpPr>
          <p:cNvPr id="14" name="Заголовок 55"/>
          <p:cNvSpPr txBox="1">
            <a:spLocks/>
          </p:cNvSpPr>
          <p:nvPr/>
        </p:nvSpPr>
        <p:spPr bwMode="auto">
          <a:xfrm>
            <a:off x="1181100" y="0"/>
            <a:ext cx="9194799" cy="6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Black" pitchFamily="34" charset="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+mj-lt"/>
              <a:ea typeface="Arial Black" pitchFamily="34" charset="0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1800" y="0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города Магадана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15»</a:t>
            </a:r>
          </a:p>
        </p:txBody>
      </p:sp>
      <p:sp>
        <p:nvSpPr>
          <p:cNvPr id="17" name="Заголовок 30"/>
          <p:cNvSpPr txBox="1">
            <a:spLocks/>
          </p:cNvSpPr>
          <p:nvPr/>
        </p:nvSpPr>
        <p:spPr bwMode="auto">
          <a:xfrm>
            <a:off x="298174" y="833368"/>
            <a:ext cx="5044661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Станция «АВТОКРЕСЛО»</a:t>
            </a:r>
          </a:p>
        </p:txBody>
      </p:sp>
      <p:pic>
        <p:nvPicPr>
          <p:cNvPr id="25" name="Рисунок 24" descr="IMG_2018.JPG"/>
          <p:cNvPicPr>
            <a:picLocks noGrp="1" noChangeAspect="1"/>
          </p:cNvPicPr>
          <p:nvPr>
            <p:ph type="pic" sz="quarter" idx="70"/>
          </p:nvPr>
        </p:nvPicPr>
        <p:blipFill>
          <a:blip r:embed="rId6"/>
          <a:stretch>
            <a:fillRect/>
          </a:stretch>
        </p:blipFill>
        <p:spPr>
          <a:xfrm>
            <a:off x="9713584" y="3924301"/>
            <a:ext cx="2074634" cy="2209800"/>
          </a:xfrm>
        </p:spPr>
      </p:pic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459823" y="6138443"/>
            <a:ext cx="2503577" cy="506412"/>
          </a:xfr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АЛЁНЫ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45812" y="3141723"/>
            <a:ext cx="2097088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СОНИ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екст 2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22821" y="2978420"/>
            <a:ext cx="2628899" cy="50641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sz="1800" b="1" smtClean="0">
                <a:latin typeface="Times New Roman" pitchFamily="18" charset="0"/>
                <a:cs typeface="Times New Roman" pitchFamily="18" charset="0"/>
              </a:rPr>
              <a:t>Команда  ТИМОФЕЯ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5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178430" y="5382194"/>
            <a:ext cx="2616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МИХАИЛА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Нижний колонтитул 3"/>
          <p:cNvSpPr txBox="1">
            <a:spLocks/>
          </p:cNvSpPr>
          <p:nvPr/>
        </p:nvSpPr>
        <p:spPr bwMode="auto">
          <a:xfrm>
            <a:off x="0" y="6492875"/>
            <a:ext cx="508958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игра по ПДД «Мама, папа, я – безопасная семья»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0" y="2143125"/>
            <a:ext cx="5143500" cy="506413"/>
          </a:xfrm>
          <a:prstGeom prst="hexagon">
            <a:avLst>
              <a:gd name="adj" fmla="val 28349"/>
              <a:gd name="vf" fmla="val 115470"/>
            </a:avLst>
          </a:prstGeo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Пусть услышит целый мир,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i="1" smtClean="0">
                <a:latin typeface="Times New Roman" pitchFamily="18" charset="0"/>
                <a:cs typeface="Times New Roman" pitchFamily="18" charset="0"/>
              </a:rPr>
              <a:t> главный пассажир!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Жизнь его ценна, ты знаешь,</a:t>
            </a:r>
          </a:p>
          <a:p>
            <a:pPr algn="ctr">
              <a:buNone/>
            </a:pPr>
            <a:r>
              <a:rPr b="1" i="1" smtClean="0">
                <a:latin typeface="Times New Roman" pitchFamily="18" charset="0"/>
                <a:cs typeface="Times New Roman" pitchFamily="18" charset="0"/>
              </a:rPr>
              <a:t>Пристегнёшь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i="1" smtClean="0">
                <a:latin typeface="Times New Roman" pitchFamily="18" charset="0"/>
                <a:cs typeface="Times New Roman" pitchFamily="18" charset="0"/>
              </a:rPr>
              <a:t> не потеряешь!</a:t>
            </a:r>
          </a:p>
          <a:p>
            <a:pPr algn="ctr">
              <a:buNone/>
            </a:pPr>
            <a:endParaRPr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sz="1800" i="1" smtClean="0">
                <a:latin typeface="Times New Roman" pitchFamily="18" charset="0"/>
                <a:cs typeface="Times New Roman" pitchFamily="18" charset="0"/>
              </a:rPr>
              <a:t>(каждая команда отвечает на вопросы по теме "Ребёнок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i="1" smtClean="0">
                <a:latin typeface="Times New Roman" pitchFamily="18" charset="0"/>
                <a:cs typeface="Times New Roman" pitchFamily="18" charset="0"/>
              </a:rPr>
              <a:t> пассажир" , в завершении  - импровизированная перевозка ребёнка в "автомобиле"  в "автокресле")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ругие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Arial Black"/>
        <a:ea typeface=""/>
        <a:cs typeface="Arial Black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exagon Dark Presentation_win32_v2" id="{93B44BEE-AA18-4720-B555-E5F46C5F93FC}" vid="{88E458CA-BB4B-4D24-B4FE-119ECB54A9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Image xmlns="71af3243-3dd4-4a8d-8c0d-dd76da1f02a5">
      <Url xmlns="71af3243-3dd4-4a8d-8c0d-dd76da1f02a5" xsi:nil="true"/>
      <Description xmlns="71af3243-3dd4-4a8d-8c0d-dd76da1f02a5"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 xsi:nil="true"/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61FB5-1199-4167-B689-311050DFB221}">
  <ds:schemaRefs>
    <ds:schemaRef ds:uri="http://schemas.microsoft.com/office/2006/metadata/propertie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0009351-EDD4-484E-ACD6-D50CCB137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7570E-71D6-4005-B631-1B00A1197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1036</Words>
  <PresentationFormat>Произвольный</PresentationFormat>
  <Paragraphs>187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Другие</vt:lpstr>
      <vt:lpstr>"Квест-игра по правилам дорожного движения   "Мама, папа, я – безопасная семья"</vt:lpstr>
      <vt:lpstr>Слайд 2</vt:lpstr>
      <vt:lpstr>Слайд 3</vt:lpstr>
      <vt:lpstr>ПРАКТИЧЕСКИЕ  ЗАДАЧИ</vt:lpstr>
      <vt:lpstr>Получение маршрутных листов</vt:lpstr>
      <vt:lpstr>Станция "РАЗМИНКА"</vt:lpstr>
      <vt:lpstr>Станция "ПУТЬ  В  ДЕТСКИЙ  САД"</vt:lpstr>
      <vt:lpstr> </vt:lpstr>
      <vt:lpstr>Слайд 9</vt:lpstr>
      <vt:lpstr>Слайд 10</vt:lpstr>
      <vt:lpstr> </vt:lpstr>
      <vt:lpstr>Слайд 12</vt:lpstr>
      <vt:lpstr>Подведение итогов</vt:lpstr>
      <vt:lpstr>Критерии успеха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2023-09-14T05:46:04Z</dcterms:created>
  <dcterms:modified xsi:type="dcterms:W3CDTF">2025-06-27T08:41:42Z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